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Lst>
  <p:sldSz cy="5143500" cx="9144000"/>
  <p:notesSz cx="6858000" cy="9144000"/>
  <p:embeddedFontLst>
    <p:embeddedFont>
      <p:font typeface="Roboto Mono"/>
      <p:regular r:id="rId148"/>
      <p:bold r:id="rId149"/>
      <p:italic r:id="rId150"/>
      <p:boldItalic r:id="rId1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52" roundtripDataSignature="AMtx7mgZf6F2Ge0lar7nTnyAfZFzOhge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font" Target="fonts/RobotoMono-italic.fntdata"/><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RobotoMono-bold.fntdata"/><Relationship Id="rId4" Type="http://schemas.openxmlformats.org/officeDocument/2006/relationships/notesMaster" Target="notesMasters/notesMaster1.xml"/><Relationship Id="rId148" Type="http://schemas.openxmlformats.org/officeDocument/2006/relationships/font" Target="fonts/RobotoMono-regular.fntdata"/><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 Id="rId152" Type="http://customschemas.google.com/relationships/presentationmetadata" Target="metadata"/><Relationship Id="rId151" Type="http://schemas.openxmlformats.org/officeDocument/2006/relationships/font" Target="fonts/RobotoMon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6f8d14d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f6f8d14d9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6f8d14d9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f6f8d14d9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6f8d14d9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2f6f8d14d9e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6f8d14d9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f6f8d14d9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6f8d14d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2f6f8d14d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f6f8d14d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f6f8d14d9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4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4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4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4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4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4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4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43.png"/><Relationship Id="rId4" Type="http://schemas.openxmlformats.org/officeDocument/2006/relationships/image" Target="../media/image137.png"/><Relationship Id="rId5" Type="http://schemas.openxmlformats.org/officeDocument/2006/relationships/image" Target="../media/image13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8.png"/><Relationship Id="rId4" Type="http://schemas.openxmlformats.org/officeDocument/2006/relationships/image" Target="../media/image126.png"/><Relationship Id="rId5" Type="http://schemas.openxmlformats.org/officeDocument/2006/relationships/image" Target="../media/image13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25.png"/><Relationship Id="rId4" Type="http://schemas.openxmlformats.org/officeDocument/2006/relationships/image" Target="../media/image1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25.png"/><Relationship Id="rId4" Type="http://schemas.openxmlformats.org/officeDocument/2006/relationships/image" Target="../media/image148.png"/><Relationship Id="rId5" Type="http://schemas.openxmlformats.org/officeDocument/2006/relationships/image" Target="../media/image13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42.png"/><Relationship Id="rId4" Type="http://schemas.openxmlformats.org/officeDocument/2006/relationships/image" Target="../media/image1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4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4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4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5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59.png"/><Relationship Id="rId4" Type="http://schemas.openxmlformats.org/officeDocument/2006/relationships/image" Target="../media/image16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5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5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5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6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6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4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5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6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hyperlink" Target="https://drive.google.com/file/d/178oAM6GkwHOAZjFuGlYxAbyvFKSK0tq3/view?usp=drive_link"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5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hyperlink" Target="https://drive.google.com/file/d/1SEPrqiAmL0Pg5SFzdRd3W3TOTJ3uSv-u/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48.png"/><Relationship Id="rId6"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8.png"/><Relationship Id="rId4" Type="http://schemas.openxmlformats.org/officeDocument/2006/relationships/image" Target="../media/image52.png"/><Relationship Id="rId5"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5.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8.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9.png"/><Relationship Id="rId4" Type="http://schemas.openxmlformats.org/officeDocument/2006/relationships/image" Target="../media/image87.png"/><Relationship Id="rId5" Type="http://schemas.openxmlformats.org/officeDocument/2006/relationships/image" Target="../media/image8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7.png"/><Relationship Id="rId4" Type="http://schemas.openxmlformats.org/officeDocument/2006/relationships/image" Target="../media/image79.png"/><Relationship Id="rId5" Type="http://schemas.openxmlformats.org/officeDocument/2006/relationships/image" Target="../media/image70.png"/><Relationship Id="rId6" Type="http://schemas.openxmlformats.org/officeDocument/2006/relationships/image" Target="../media/image10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4.png"/><Relationship Id="rId4" Type="http://schemas.openxmlformats.org/officeDocument/2006/relationships/image" Target="../media/image102.png"/><Relationship Id="rId5" Type="http://schemas.openxmlformats.org/officeDocument/2006/relationships/image" Target="../media/image79.png"/><Relationship Id="rId6"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2.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0.png"/><Relationship Id="rId4" Type="http://schemas.openxmlformats.org/officeDocument/2006/relationships/image" Target="../media/image90.png"/><Relationship Id="rId5" Type="http://schemas.openxmlformats.org/officeDocument/2006/relationships/image" Target="../media/image8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4.png"/><Relationship Id="rId6" Type="http://schemas.openxmlformats.org/officeDocument/2006/relationships/image" Target="../media/image89.png"/><Relationship Id="rId7" Type="http://schemas.openxmlformats.org/officeDocument/2006/relationships/image" Target="../media/image10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4.png"/><Relationship Id="rId6"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04.png"/><Relationship Id="rId4" Type="http://schemas.openxmlformats.org/officeDocument/2006/relationships/image" Target="../media/image98.png"/><Relationship Id="rId5" Type="http://schemas.openxmlformats.org/officeDocument/2006/relationships/image" Target="../media/image1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97.png"/><Relationship Id="rId4" Type="http://schemas.openxmlformats.org/officeDocument/2006/relationships/image" Target="../media/image108.png"/><Relationship Id="rId5" Type="http://schemas.openxmlformats.org/officeDocument/2006/relationships/image" Target="../media/image1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15.png"/><Relationship Id="rId4" Type="http://schemas.openxmlformats.org/officeDocument/2006/relationships/image" Target="../media/image1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18.png"/><Relationship Id="rId4" Type="http://schemas.openxmlformats.org/officeDocument/2006/relationships/image" Target="../media/image113.png"/><Relationship Id="rId5" Type="http://schemas.openxmlformats.org/officeDocument/2006/relationships/image" Target="../media/image10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06.png"/><Relationship Id="rId4" Type="http://schemas.openxmlformats.org/officeDocument/2006/relationships/image" Target="../media/image109.png"/><Relationship Id="rId5" Type="http://schemas.openxmlformats.org/officeDocument/2006/relationships/image" Target="../media/image1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28.png"/><Relationship Id="rId4" Type="http://schemas.openxmlformats.org/officeDocument/2006/relationships/image" Target="../media/image120.png"/><Relationship Id="rId5" Type="http://schemas.openxmlformats.org/officeDocument/2006/relationships/image" Target="../media/image12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24.png"/><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20.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Module 2</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Information Retrieval Models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f6f8d14d9e_0_12"/>
          <p:cNvSpPr txBox="1"/>
          <p:nvPr>
            <p:ph idx="1" type="subTitle"/>
          </p:nvPr>
        </p:nvSpPr>
        <p:spPr>
          <a:xfrm>
            <a:off x="311700" y="-137675"/>
            <a:ext cx="8520600" cy="522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SzPct val="108108"/>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15" name="Google Shape;115;g2f6f8d14d9e_0_12"/>
          <p:cNvSpPr txBox="1"/>
          <p:nvPr>
            <p:ph idx="1" type="subTitle"/>
          </p:nvPr>
        </p:nvSpPr>
        <p:spPr>
          <a:xfrm>
            <a:off x="124200" y="537325"/>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2800"/>
              <a:buNone/>
            </a:pPr>
            <a:r>
              <a:rPr b="1" lang="en" sz="1600">
                <a:solidFill>
                  <a:schemeClr val="dk1"/>
                </a:solidFill>
              </a:rPr>
              <a:t>3. Language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Query Likelihood Model</a:t>
            </a:r>
            <a:r>
              <a:rPr lang="en" sz="1600">
                <a:solidFill>
                  <a:schemeClr val="dk1"/>
                </a:solidFill>
              </a:rPr>
              <a:t>: Assumes a document is relevant if it has a high probability of generating the query.</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Document Likelihood Model</a:t>
            </a:r>
            <a:r>
              <a:rPr lang="en" sz="1600">
                <a:solidFill>
                  <a:schemeClr val="dk1"/>
                </a:solidFill>
              </a:rPr>
              <a:t>: Assumes queries are generated from relevant documents and ranks documents based on the likelihood of generating the query.</a:t>
            </a:r>
            <a:endParaRPr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
        <p:nvSpPr>
          <p:cNvPr id="116" name="Google Shape;116;g2f6f8d14d9e_0_12"/>
          <p:cNvSpPr txBox="1"/>
          <p:nvPr>
            <p:ph idx="1" type="subTitle"/>
          </p:nvPr>
        </p:nvSpPr>
        <p:spPr>
          <a:xfrm>
            <a:off x="124200" y="2615250"/>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2800"/>
              <a:buNone/>
            </a:pPr>
            <a:r>
              <a:rPr b="1" lang="en" sz="1600">
                <a:solidFill>
                  <a:schemeClr val="dk1"/>
                </a:solidFill>
              </a:rPr>
              <a:t>4. Bayesian Network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Simple Bayesian Network</a:t>
            </a:r>
            <a:r>
              <a:rPr lang="en" sz="1600">
                <a:solidFill>
                  <a:schemeClr val="dk1"/>
                </a:solidFill>
              </a:rPr>
              <a:t>: Uses Bayesian inference to model the relationships between documents, terms, and relevance.</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Inference Network Model</a:t>
            </a:r>
            <a:r>
              <a:rPr lang="en" sz="1600">
                <a:solidFill>
                  <a:schemeClr val="dk1"/>
                </a:solidFill>
              </a:rPr>
              <a:t>: Constructs a network of nodes representing queries, terms, and documents, using probabilistic inference to determine relevance.</a:t>
            </a:r>
            <a:endParaRPr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94"/>
          <p:cNvPicPr preferRelativeResize="0"/>
          <p:nvPr/>
        </p:nvPicPr>
        <p:blipFill rotWithShape="1">
          <a:blip r:embed="rId3">
            <a:alphaModFix/>
          </a:blip>
          <a:srcRect b="0" l="0" r="0" t="0"/>
          <a:stretch/>
        </p:blipFill>
        <p:spPr>
          <a:xfrm>
            <a:off x="-255050" y="1035049"/>
            <a:ext cx="9143999" cy="2055875"/>
          </a:xfrm>
          <a:prstGeom prst="rect">
            <a:avLst/>
          </a:prstGeom>
          <a:noFill/>
          <a:ln>
            <a:noFill/>
          </a:ln>
        </p:spPr>
      </p:pic>
      <p:pic>
        <p:nvPicPr>
          <p:cNvPr id="785" name="Google Shape;785;p94"/>
          <p:cNvPicPr preferRelativeResize="0"/>
          <p:nvPr/>
        </p:nvPicPr>
        <p:blipFill rotWithShape="1">
          <a:blip r:embed="rId4">
            <a:alphaModFix/>
          </a:blip>
          <a:srcRect b="0" l="0" r="0" t="0"/>
          <a:stretch/>
        </p:blipFill>
        <p:spPr>
          <a:xfrm>
            <a:off x="711325" y="3471325"/>
            <a:ext cx="7649601" cy="1608700"/>
          </a:xfrm>
          <a:prstGeom prst="rect">
            <a:avLst/>
          </a:prstGeom>
          <a:noFill/>
          <a:ln>
            <a:noFill/>
          </a:ln>
        </p:spPr>
      </p:pic>
      <p:pic>
        <p:nvPicPr>
          <p:cNvPr id="786" name="Google Shape;786;p94"/>
          <p:cNvPicPr preferRelativeResize="0"/>
          <p:nvPr/>
        </p:nvPicPr>
        <p:blipFill rotWithShape="1">
          <a:blip r:embed="rId5">
            <a:alphaModFix/>
          </a:blip>
          <a:srcRect b="0" l="0" r="0" t="0"/>
          <a:stretch/>
        </p:blipFill>
        <p:spPr>
          <a:xfrm>
            <a:off x="1591906" y="145900"/>
            <a:ext cx="7297050" cy="12287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95"/>
          <p:cNvPicPr preferRelativeResize="0"/>
          <p:nvPr/>
        </p:nvPicPr>
        <p:blipFill rotWithShape="1">
          <a:blip r:embed="rId3">
            <a:alphaModFix/>
          </a:blip>
          <a:srcRect b="0" l="0" r="0" t="0"/>
          <a:stretch/>
        </p:blipFill>
        <p:spPr>
          <a:xfrm>
            <a:off x="304800" y="3515425"/>
            <a:ext cx="8520602" cy="1617850"/>
          </a:xfrm>
          <a:prstGeom prst="rect">
            <a:avLst/>
          </a:prstGeom>
          <a:noFill/>
          <a:ln>
            <a:noFill/>
          </a:ln>
        </p:spPr>
      </p:pic>
      <p:pic>
        <p:nvPicPr>
          <p:cNvPr id="792" name="Google Shape;792;p95"/>
          <p:cNvPicPr preferRelativeResize="0"/>
          <p:nvPr/>
        </p:nvPicPr>
        <p:blipFill rotWithShape="1">
          <a:blip r:embed="rId4">
            <a:alphaModFix/>
          </a:blip>
          <a:srcRect b="0" l="0" r="0" t="0"/>
          <a:stretch/>
        </p:blipFill>
        <p:spPr>
          <a:xfrm>
            <a:off x="354088" y="268375"/>
            <a:ext cx="8839200" cy="3263375"/>
          </a:xfrm>
          <a:prstGeom prst="rect">
            <a:avLst/>
          </a:prstGeom>
          <a:noFill/>
          <a:ln>
            <a:noFill/>
          </a:ln>
        </p:spPr>
      </p:pic>
      <p:pic>
        <p:nvPicPr>
          <p:cNvPr id="793" name="Google Shape;793;p95"/>
          <p:cNvPicPr preferRelativeResize="0"/>
          <p:nvPr/>
        </p:nvPicPr>
        <p:blipFill rotWithShape="1">
          <a:blip r:embed="rId5">
            <a:alphaModFix/>
          </a:blip>
          <a:srcRect b="0" l="0" r="0" t="0"/>
          <a:stretch/>
        </p:blipFill>
        <p:spPr>
          <a:xfrm>
            <a:off x="603625" y="171425"/>
            <a:ext cx="8556700" cy="12287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6"/>
          <p:cNvPicPr preferRelativeResize="0"/>
          <p:nvPr/>
        </p:nvPicPr>
        <p:blipFill rotWithShape="1">
          <a:blip r:embed="rId3">
            <a:alphaModFix/>
          </a:blip>
          <a:srcRect b="0" l="0" r="0" t="0"/>
          <a:stretch/>
        </p:blipFill>
        <p:spPr>
          <a:xfrm>
            <a:off x="995763" y="159475"/>
            <a:ext cx="7305675" cy="2876550"/>
          </a:xfrm>
          <a:prstGeom prst="rect">
            <a:avLst/>
          </a:prstGeom>
          <a:noFill/>
          <a:ln>
            <a:noFill/>
          </a:ln>
        </p:spPr>
      </p:pic>
      <p:pic>
        <p:nvPicPr>
          <p:cNvPr id="799" name="Google Shape;799;p96"/>
          <p:cNvPicPr preferRelativeResize="0"/>
          <p:nvPr/>
        </p:nvPicPr>
        <p:blipFill rotWithShape="1">
          <a:blip r:embed="rId4">
            <a:alphaModFix/>
          </a:blip>
          <a:srcRect b="0" l="0" r="0" t="0"/>
          <a:stretch/>
        </p:blipFill>
        <p:spPr>
          <a:xfrm>
            <a:off x="1929213" y="3036025"/>
            <a:ext cx="5438775" cy="16573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97"/>
          <p:cNvPicPr preferRelativeResize="0"/>
          <p:nvPr/>
        </p:nvPicPr>
        <p:blipFill rotWithShape="1">
          <a:blip r:embed="rId3">
            <a:alphaModFix/>
          </a:blip>
          <a:srcRect b="0" l="0" r="0" t="0"/>
          <a:stretch/>
        </p:blipFill>
        <p:spPr>
          <a:xfrm>
            <a:off x="0" y="0"/>
            <a:ext cx="4771425" cy="1851650"/>
          </a:xfrm>
          <a:prstGeom prst="rect">
            <a:avLst/>
          </a:prstGeom>
          <a:noFill/>
          <a:ln>
            <a:noFill/>
          </a:ln>
        </p:spPr>
      </p:pic>
      <p:pic>
        <p:nvPicPr>
          <p:cNvPr id="805" name="Google Shape;805;p97"/>
          <p:cNvPicPr preferRelativeResize="0"/>
          <p:nvPr/>
        </p:nvPicPr>
        <p:blipFill rotWithShape="1">
          <a:blip r:embed="rId4">
            <a:alphaModFix/>
          </a:blip>
          <a:srcRect b="0" l="0" r="0" t="0"/>
          <a:stretch/>
        </p:blipFill>
        <p:spPr>
          <a:xfrm>
            <a:off x="4913672" y="48425"/>
            <a:ext cx="4030199" cy="1657350"/>
          </a:xfrm>
          <a:prstGeom prst="rect">
            <a:avLst/>
          </a:prstGeom>
          <a:noFill/>
          <a:ln>
            <a:noFill/>
          </a:ln>
        </p:spPr>
      </p:pic>
      <p:pic>
        <p:nvPicPr>
          <p:cNvPr id="806" name="Google Shape;806;p97"/>
          <p:cNvPicPr preferRelativeResize="0"/>
          <p:nvPr/>
        </p:nvPicPr>
        <p:blipFill rotWithShape="1">
          <a:blip r:embed="rId5">
            <a:alphaModFix/>
          </a:blip>
          <a:srcRect b="0" l="0" r="0" t="0"/>
          <a:stretch/>
        </p:blipFill>
        <p:spPr>
          <a:xfrm>
            <a:off x="814388" y="2083700"/>
            <a:ext cx="7515225" cy="28047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Fuzzy Set Model Advantages and Disadvantages:</a:t>
            </a:r>
            <a:endParaRPr/>
          </a:p>
        </p:txBody>
      </p:sp>
      <p:pic>
        <p:nvPicPr>
          <p:cNvPr id="812" name="Google Shape;812;p98"/>
          <p:cNvPicPr preferRelativeResize="0"/>
          <p:nvPr/>
        </p:nvPicPr>
        <p:blipFill rotWithShape="1">
          <a:blip r:embed="rId3">
            <a:alphaModFix/>
          </a:blip>
          <a:srcRect b="0" l="0" r="0" t="0"/>
          <a:stretch/>
        </p:blipFill>
        <p:spPr>
          <a:xfrm>
            <a:off x="490538" y="1023938"/>
            <a:ext cx="7705725" cy="1876425"/>
          </a:xfrm>
          <a:prstGeom prst="rect">
            <a:avLst/>
          </a:prstGeom>
          <a:noFill/>
          <a:ln>
            <a:noFill/>
          </a:ln>
        </p:spPr>
      </p:pic>
      <p:pic>
        <p:nvPicPr>
          <p:cNvPr id="813" name="Google Shape;813;p98"/>
          <p:cNvPicPr preferRelativeResize="0"/>
          <p:nvPr/>
        </p:nvPicPr>
        <p:blipFill rotWithShape="1">
          <a:blip r:embed="rId4">
            <a:alphaModFix/>
          </a:blip>
          <a:srcRect b="0" l="0" r="0" t="0"/>
          <a:stretch/>
        </p:blipFill>
        <p:spPr>
          <a:xfrm>
            <a:off x="464875" y="3048000"/>
            <a:ext cx="7600950" cy="19431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9"/>
          <p:cNvSpPr txBox="1"/>
          <p:nvPr>
            <p:ph idx="1" type="body"/>
          </p:nvPr>
        </p:nvSpPr>
        <p:spPr>
          <a:xfrm>
            <a:off x="311700" y="518600"/>
            <a:ext cx="8520600" cy="40503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1400"/>
              </a:spcBef>
              <a:spcAft>
                <a:spcPts val="0"/>
              </a:spcAft>
              <a:buClr>
                <a:schemeClr val="dk1"/>
              </a:buClr>
              <a:buSzPct val="64705"/>
              <a:buFont typeface="Arial"/>
              <a:buNone/>
            </a:pPr>
            <a:r>
              <a:rPr b="1" lang="en" sz="1700">
                <a:solidFill>
                  <a:schemeClr val="dk1"/>
                </a:solidFill>
              </a:rPr>
              <a:t>Applications of Fuzzy Set Model</a:t>
            </a:r>
            <a:endParaRPr b="1" sz="1700">
              <a:solidFill>
                <a:schemeClr val="dk1"/>
              </a:solidFill>
            </a:endParaRPr>
          </a:p>
          <a:p>
            <a:pPr indent="-316768" lvl="0" marL="457200" rtl="0" algn="l">
              <a:lnSpc>
                <a:spcPct val="115000"/>
              </a:lnSpc>
              <a:spcBef>
                <a:spcPts val="1200"/>
              </a:spcBef>
              <a:spcAft>
                <a:spcPts val="0"/>
              </a:spcAft>
              <a:buClr>
                <a:schemeClr val="dk1"/>
              </a:buClr>
              <a:buSzPct val="100000"/>
              <a:buChar char="●"/>
            </a:pPr>
            <a:r>
              <a:rPr b="1" lang="en" sz="1500">
                <a:solidFill>
                  <a:schemeClr val="dk1"/>
                </a:solidFill>
              </a:rPr>
              <a:t>Information Retrieval:</a:t>
            </a:r>
            <a:r>
              <a:rPr lang="en" sz="1500">
                <a:solidFill>
                  <a:schemeClr val="dk1"/>
                </a:solidFill>
              </a:rPr>
              <a:t> Fuzzy set models can handle imprecise queries and rank documents based on the degree of relevance.</a:t>
            </a:r>
            <a:endParaRPr sz="1500">
              <a:solidFill>
                <a:schemeClr val="dk1"/>
              </a:solidFill>
            </a:endParaRPr>
          </a:p>
          <a:p>
            <a:pPr indent="0" lvl="0" marL="457200" rtl="0" algn="l">
              <a:lnSpc>
                <a:spcPct val="115000"/>
              </a:lnSpc>
              <a:spcBef>
                <a:spcPts val="1200"/>
              </a:spcBef>
              <a:spcAft>
                <a:spcPts val="0"/>
              </a:spcAft>
              <a:buSzPct val="129729"/>
              <a:buNone/>
            </a:pPr>
            <a:r>
              <a:t/>
            </a:r>
            <a:endParaRPr sz="1500">
              <a:solidFill>
                <a:schemeClr val="dk1"/>
              </a:solidFill>
            </a:endParaRPr>
          </a:p>
          <a:p>
            <a:pPr indent="-316768" lvl="0" marL="457200" rtl="0" algn="l">
              <a:lnSpc>
                <a:spcPct val="115000"/>
              </a:lnSpc>
              <a:spcBef>
                <a:spcPts val="1200"/>
              </a:spcBef>
              <a:spcAft>
                <a:spcPts val="0"/>
              </a:spcAft>
              <a:buClr>
                <a:schemeClr val="dk1"/>
              </a:buClr>
              <a:buSzPct val="100000"/>
              <a:buChar char="●"/>
            </a:pPr>
            <a:r>
              <a:rPr b="1" lang="en" sz="1500">
                <a:solidFill>
                  <a:schemeClr val="dk1"/>
                </a:solidFill>
              </a:rPr>
              <a:t>Control Systems:</a:t>
            </a:r>
            <a:r>
              <a:rPr lang="en" sz="1500">
                <a:solidFill>
                  <a:schemeClr val="dk1"/>
                </a:solidFill>
              </a:rPr>
              <a:t> Fuzzy logic controllers are used in systems where precise control is difficult, such as automatic transmission systems and climate control.</a:t>
            </a:r>
            <a:endParaRPr sz="1500">
              <a:solidFill>
                <a:schemeClr val="dk1"/>
              </a:solidFill>
            </a:endParaRPr>
          </a:p>
          <a:p>
            <a:pPr indent="0" lvl="0" marL="457200" rtl="0" algn="l">
              <a:lnSpc>
                <a:spcPct val="115000"/>
              </a:lnSpc>
              <a:spcBef>
                <a:spcPts val="1200"/>
              </a:spcBef>
              <a:spcAft>
                <a:spcPts val="0"/>
              </a:spcAft>
              <a:buSzPct val="129729"/>
              <a:buNone/>
            </a:pPr>
            <a:r>
              <a:t/>
            </a:r>
            <a:endParaRPr sz="1500">
              <a:solidFill>
                <a:schemeClr val="dk1"/>
              </a:solidFill>
            </a:endParaRPr>
          </a:p>
          <a:p>
            <a:pPr indent="-316768" lvl="0" marL="457200" rtl="0" algn="l">
              <a:lnSpc>
                <a:spcPct val="115000"/>
              </a:lnSpc>
              <a:spcBef>
                <a:spcPts val="1200"/>
              </a:spcBef>
              <a:spcAft>
                <a:spcPts val="0"/>
              </a:spcAft>
              <a:buClr>
                <a:schemeClr val="dk1"/>
              </a:buClr>
              <a:buSzPct val="100000"/>
              <a:buChar char="●"/>
            </a:pPr>
            <a:r>
              <a:rPr b="1" lang="en" sz="1500">
                <a:solidFill>
                  <a:schemeClr val="dk1"/>
                </a:solidFill>
              </a:rPr>
              <a:t>Decision Making:</a:t>
            </a:r>
            <a:r>
              <a:rPr lang="en" sz="1500">
                <a:solidFill>
                  <a:schemeClr val="dk1"/>
                </a:solidFill>
              </a:rPr>
              <a:t> Fuzzy set theory is used in multi-criteria decision making where criteria and alternatives are not sharply defined.</a:t>
            </a:r>
            <a:endParaRPr sz="1500">
              <a:solidFill>
                <a:schemeClr val="dk1"/>
              </a:solidFill>
            </a:endParaRPr>
          </a:p>
          <a:p>
            <a:pPr indent="0" lvl="0" marL="457200" rtl="0" algn="l">
              <a:lnSpc>
                <a:spcPct val="115000"/>
              </a:lnSpc>
              <a:spcBef>
                <a:spcPts val="1200"/>
              </a:spcBef>
              <a:spcAft>
                <a:spcPts val="0"/>
              </a:spcAft>
              <a:buSzPct val="129729"/>
              <a:buNone/>
            </a:pPr>
            <a:r>
              <a:t/>
            </a:r>
            <a:endParaRPr sz="1500">
              <a:solidFill>
                <a:schemeClr val="dk1"/>
              </a:solidFill>
            </a:endParaRPr>
          </a:p>
          <a:p>
            <a:pPr indent="-316768" lvl="0" marL="457200" rtl="0" algn="l">
              <a:lnSpc>
                <a:spcPct val="115000"/>
              </a:lnSpc>
              <a:spcBef>
                <a:spcPts val="1200"/>
              </a:spcBef>
              <a:spcAft>
                <a:spcPts val="0"/>
              </a:spcAft>
              <a:buClr>
                <a:schemeClr val="dk1"/>
              </a:buClr>
              <a:buSzPct val="100000"/>
              <a:buChar char="●"/>
            </a:pPr>
            <a:r>
              <a:rPr b="1" lang="en" sz="1500">
                <a:solidFill>
                  <a:schemeClr val="dk1"/>
                </a:solidFill>
              </a:rPr>
              <a:t>Pattern Recognition:</a:t>
            </a:r>
            <a:r>
              <a:rPr lang="en" sz="1500">
                <a:solidFill>
                  <a:schemeClr val="dk1"/>
                </a:solidFill>
              </a:rPr>
              <a:t> Fuzzy sets can model and classify data that are not crisply defined.</a:t>
            </a:r>
            <a:endParaRPr sz="1500">
              <a:solidFill>
                <a:schemeClr val="dk1"/>
              </a:solidFill>
            </a:endParaRPr>
          </a:p>
          <a:p>
            <a:pPr indent="0" lvl="0" marL="0" rtl="0" algn="l">
              <a:lnSpc>
                <a:spcPct val="115000"/>
              </a:lnSpc>
              <a:spcBef>
                <a:spcPts val="1200"/>
              </a:spcBef>
              <a:spcAft>
                <a:spcPts val="1200"/>
              </a:spcAft>
              <a:buSzPct val="88452"/>
              <a:buNone/>
            </a:pPr>
            <a:r>
              <a:t/>
            </a:r>
            <a:endParaRPr sz="22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p100"/>
          <p:cNvPicPr preferRelativeResize="0"/>
          <p:nvPr/>
        </p:nvPicPr>
        <p:blipFill rotWithShape="1">
          <a:blip r:embed="rId3">
            <a:alphaModFix/>
          </a:blip>
          <a:srcRect b="0" l="0" r="0" t="0"/>
          <a:stretch/>
        </p:blipFill>
        <p:spPr>
          <a:xfrm>
            <a:off x="519113" y="176213"/>
            <a:ext cx="8105775" cy="4791075"/>
          </a:xfrm>
          <a:prstGeom prst="rect">
            <a:avLst/>
          </a:prstGeom>
          <a:noFill/>
          <a:ln>
            <a:noFill/>
          </a:ln>
        </p:spPr>
      </p:pic>
      <p:sp>
        <p:nvSpPr>
          <p:cNvPr id="824" name="Google Shape;824;p100"/>
          <p:cNvSpPr txBox="1"/>
          <p:nvPr/>
        </p:nvSpPr>
        <p:spPr>
          <a:xfrm>
            <a:off x="2618500" y="2201925"/>
            <a:ext cx="56280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Query: step, man, mankind china</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101"/>
          <p:cNvPicPr preferRelativeResize="0"/>
          <p:nvPr/>
        </p:nvPicPr>
        <p:blipFill rotWithShape="1">
          <a:blip r:embed="rId3">
            <a:alphaModFix/>
          </a:blip>
          <a:srcRect b="0" l="0" r="0" t="0"/>
          <a:stretch/>
        </p:blipFill>
        <p:spPr>
          <a:xfrm>
            <a:off x="323850" y="71438"/>
            <a:ext cx="8496300" cy="50006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102"/>
          <p:cNvPicPr preferRelativeResize="0"/>
          <p:nvPr/>
        </p:nvPicPr>
        <p:blipFill rotWithShape="1">
          <a:blip r:embed="rId3">
            <a:alphaModFix/>
          </a:blip>
          <a:srcRect b="0" l="0" r="0" t="0"/>
          <a:stretch/>
        </p:blipFill>
        <p:spPr>
          <a:xfrm>
            <a:off x="419100" y="66675"/>
            <a:ext cx="8305800" cy="50101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103"/>
          <p:cNvPicPr preferRelativeResize="0"/>
          <p:nvPr/>
        </p:nvPicPr>
        <p:blipFill rotWithShape="1">
          <a:blip r:embed="rId3">
            <a:alphaModFix/>
          </a:blip>
          <a:srcRect b="0" l="0" r="0" t="0"/>
          <a:stretch/>
        </p:blipFill>
        <p:spPr>
          <a:xfrm>
            <a:off x="914400" y="66675"/>
            <a:ext cx="7315200" cy="5010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f6f8d14d9e_0_18"/>
          <p:cNvSpPr txBox="1"/>
          <p:nvPr>
            <p:ph idx="1" type="subTitle"/>
          </p:nvPr>
        </p:nvSpPr>
        <p:spPr>
          <a:xfrm>
            <a:off x="311700" y="-137675"/>
            <a:ext cx="8520600" cy="522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SzPct val="108108"/>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22" name="Google Shape;122;g2f6f8d14d9e_0_18"/>
          <p:cNvSpPr txBox="1"/>
          <p:nvPr>
            <p:ph idx="1" type="subTitle"/>
          </p:nvPr>
        </p:nvSpPr>
        <p:spPr>
          <a:xfrm>
            <a:off x="124200" y="537325"/>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2800"/>
              <a:buNone/>
            </a:pPr>
            <a:r>
              <a:rPr b="1" lang="en" sz="1600">
                <a:solidFill>
                  <a:schemeClr val="dk1"/>
                </a:solidFill>
              </a:rPr>
              <a:t>5. Latent Semantic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Latent Semantic Analysis (LSA)</a:t>
            </a:r>
            <a:r>
              <a:rPr lang="en" sz="1600">
                <a:solidFill>
                  <a:schemeClr val="dk1"/>
                </a:solidFill>
              </a:rPr>
              <a:t>: Reduces dimensionality by identifying latent concepts in documents and queries through Singular Value Decomposition (SVD).</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Latent Dirichlet Allocation (LDA)</a:t>
            </a:r>
            <a:r>
              <a:rPr lang="en" sz="1600">
                <a:solidFill>
                  <a:schemeClr val="dk1"/>
                </a:solidFill>
              </a:rPr>
              <a:t>: Assumes documents are mixtures of topics, and each topic is a distribution over words, using probabilistic modeling to uncover these topics.</a:t>
            </a:r>
            <a:endParaRPr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
        <p:nvSpPr>
          <p:cNvPr id="123" name="Google Shape;123;g2f6f8d14d9e_0_18"/>
          <p:cNvSpPr txBox="1"/>
          <p:nvPr>
            <p:ph idx="1" type="subTitle"/>
          </p:nvPr>
        </p:nvSpPr>
        <p:spPr>
          <a:xfrm>
            <a:off x="124200" y="2615250"/>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chemeClr val="dk1"/>
                </a:solidFill>
              </a:rPr>
              <a:t>6. Neural Network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Deep Learning Models</a:t>
            </a:r>
            <a:r>
              <a:rPr lang="en" sz="1600">
                <a:solidFill>
                  <a:schemeClr val="dk1"/>
                </a:solidFill>
              </a:rPr>
              <a:t>: Utilize neural networks, such as Convolutional Neural Networks (CNNs) and Recurrent Neural Networks (RNNs), to capture complex patterns and semantics in text.</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Transformer-Based Models</a:t>
            </a:r>
            <a:r>
              <a:rPr lang="en" sz="1600">
                <a:solidFill>
                  <a:schemeClr val="dk1"/>
                </a:solidFill>
              </a:rPr>
              <a:t>: Use architectures like BERT and GPT to understand context and semantics through attention mechanisms.</a:t>
            </a:r>
            <a:endParaRPr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45" name="Google Shape;845;p10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46" name="Google Shape;846;p104"/>
          <p:cNvPicPr preferRelativeResize="0"/>
          <p:nvPr/>
        </p:nvPicPr>
        <p:blipFill rotWithShape="1">
          <a:blip r:embed="rId3">
            <a:alphaModFix/>
          </a:blip>
          <a:srcRect b="0" l="0" r="0" t="0"/>
          <a:stretch/>
        </p:blipFill>
        <p:spPr>
          <a:xfrm>
            <a:off x="0" y="184559"/>
            <a:ext cx="9144000" cy="477438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105"/>
          <p:cNvPicPr preferRelativeResize="0"/>
          <p:nvPr/>
        </p:nvPicPr>
        <p:blipFill rotWithShape="1">
          <a:blip r:embed="rId3">
            <a:alphaModFix/>
          </a:blip>
          <a:srcRect b="0" l="0" r="0" t="0"/>
          <a:stretch/>
        </p:blipFill>
        <p:spPr>
          <a:xfrm>
            <a:off x="914400" y="142875"/>
            <a:ext cx="7315200" cy="48577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57" name="Google Shape;857;p10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58" name="Google Shape;858;p106"/>
          <p:cNvPicPr preferRelativeResize="0"/>
          <p:nvPr/>
        </p:nvPicPr>
        <p:blipFill rotWithShape="1">
          <a:blip r:embed="rId3">
            <a:alphaModFix/>
          </a:blip>
          <a:srcRect b="0" l="0" r="0" t="0"/>
          <a:stretch/>
        </p:blipFill>
        <p:spPr>
          <a:xfrm>
            <a:off x="0" y="209550"/>
            <a:ext cx="9143999" cy="4724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64" name="Google Shape;864;p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65" name="Google Shape;865;p107"/>
          <p:cNvPicPr preferRelativeResize="0"/>
          <p:nvPr/>
        </p:nvPicPr>
        <p:blipFill rotWithShape="1">
          <a:blip r:embed="rId3">
            <a:alphaModFix/>
          </a:blip>
          <a:srcRect b="0" l="0" r="0" t="0"/>
          <a:stretch/>
        </p:blipFill>
        <p:spPr>
          <a:xfrm>
            <a:off x="237425" y="0"/>
            <a:ext cx="8762976" cy="3469025"/>
          </a:xfrm>
          <a:prstGeom prst="rect">
            <a:avLst/>
          </a:prstGeom>
          <a:noFill/>
          <a:ln>
            <a:noFill/>
          </a:ln>
        </p:spPr>
      </p:pic>
      <p:pic>
        <p:nvPicPr>
          <p:cNvPr id="866" name="Google Shape;866;p107"/>
          <p:cNvPicPr preferRelativeResize="0"/>
          <p:nvPr/>
        </p:nvPicPr>
        <p:blipFill rotWithShape="1">
          <a:blip r:embed="rId4">
            <a:alphaModFix/>
          </a:blip>
          <a:srcRect b="0" l="0" r="0" t="0"/>
          <a:stretch/>
        </p:blipFill>
        <p:spPr>
          <a:xfrm>
            <a:off x="374777" y="3871900"/>
            <a:ext cx="8300300" cy="6000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0" name="Shape 870"/>
        <p:cNvGrpSpPr/>
        <p:nvPr/>
      </p:nvGrpSpPr>
      <p:grpSpPr>
        <a:xfrm>
          <a:off x="0" y="0"/>
          <a:ext cx="0" cy="0"/>
          <a:chOff x="0" y="0"/>
          <a:chExt cx="0" cy="0"/>
        </a:xfrm>
      </p:grpSpPr>
      <p:sp>
        <p:nvSpPr>
          <p:cNvPr id="871" name="Google Shape;871;p1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72" name="Google Shape;872;p1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73" name="Google Shape;873;p108"/>
          <p:cNvPicPr preferRelativeResize="0"/>
          <p:nvPr/>
        </p:nvPicPr>
        <p:blipFill rotWithShape="1">
          <a:blip r:embed="rId3">
            <a:alphaModFix/>
          </a:blip>
          <a:srcRect b="0" l="0" r="0" t="0"/>
          <a:stretch/>
        </p:blipFill>
        <p:spPr>
          <a:xfrm>
            <a:off x="152400" y="379086"/>
            <a:ext cx="9144001" cy="4690129"/>
          </a:xfrm>
          <a:prstGeom prst="rect">
            <a:avLst/>
          </a:prstGeom>
          <a:noFill/>
          <a:ln>
            <a:noFill/>
          </a:ln>
        </p:spPr>
      </p:pic>
      <p:sp>
        <p:nvSpPr>
          <p:cNvPr id="874" name="Google Shape;874;p108"/>
          <p:cNvSpPr txBox="1"/>
          <p:nvPr/>
        </p:nvSpPr>
        <p:spPr>
          <a:xfrm>
            <a:off x="104325" y="127275"/>
            <a:ext cx="7887300" cy="3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0000"/>
                </a:solidFill>
                <a:latin typeface="Arial"/>
                <a:ea typeface="Arial"/>
                <a:cs typeface="Arial"/>
                <a:sym typeface="Arial"/>
              </a:rPr>
              <a:t>Suppose that a user remembers that the document he is interested in contains the page  </a:t>
            </a:r>
            <a:endParaRPr b="0" i="0" sz="1500" u="none" cap="none" strike="noStrike">
              <a:solidFill>
                <a:srgbClr val="FF0000"/>
              </a:solidFill>
              <a:latin typeface="Arial"/>
              <a:ea typeface="Arial"/>
              <a:cs typeface="Arial"/>
              <a:sym typeface="Arial"/>
            </a:endParaRPr>
          </a:p>
        </p:txBody>
      </p:sp>
      <p:sp>
        <p:nvSpPr>
          <p:cNvPr id="875" name="Google Shape;875;p108"/>
          <p:cNvSpPr txBox="1"/>
          <p:nvPr/>
        </p:nvSpPr>
        <p:spPr>
          <a:xfrm>
            <a:off x="4799200" y="1988475"/>
            <a:ext cx="436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Here , user would like to express his query using a more richer expression such as —- which conveys the details in his visual recollection</a:t>
            </a:r>
            <a:endParaRPr b="0" i="0" sz="1200" u="none" cap="none" strike="noStrike">
              <a:solidFill>
                <a:srgbClr val="FF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81" name="Google Shape;881;p1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82" name="Google Shape;882;p109"/>
          <p:cNvPicPr preferRelativeResize="0"/>
          <p:nvPr/>
        </p:nvPicPr>
        <p:blipFill rotWithShape="1">
          <a:blip r:embed="rId3">
            <a:alphaModFix/>
          </a:blip>
          <a:srcRect b="0" l="0" r="0" t="0"/>
          <a:stretch/>
        </p:blipFill>
        <p:spPr>
          <a:xfrm>
            <a:off x="0" y="48457"/>
            <a:ext cx="9144001" cy="504658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88" name="Google Shape;888;p1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89" name="Google Shape;889;p110"/>
          <p:cNvPicPr preferRelativeResize="0"/>
          <p:nvPr/>
        </p:nvPicPr>
        <p:blipFill rotWithShape="1">
          <a:blip r:embed="rId3">
            <a:alphaModFix/>
          </a:blip>
          <a:srcRect b="0" l="0" r="0" t="0"/>
          <a:stretch/>
        </p:blipFill>
        <p:spPr>
          <a:xfrm>
            <a:off x="0" y="489625"/>
            <a:ext cx="9144001" cy="416425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895" name="Google Shape;895;p111"/>
          <p:cNvPicPr preferRelativeResize="0"/>
          <p:nvPr/>
        </p:nvPicPr>
        <p:blipFill rotWithShape="1">
          <a:blip r:embed="rId3">
            <a:alphaModFix/>
          </a:blip>
          <a:srcRect b="0" l="0" r="0" t="0"/>
          <a:stretch/>
        </p:blipFill>
        <p:spPr>
          <a:xfrm>
            <a:off x="0" y="687897"/>
            <a:ext cx="9144000" cy="3767707"/>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901" name="Google Shape;901;p1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902" name="Google Shape;902;p112"/>
          <p:cNvPicPr preferRelativeResize="0"/>
          <p:nvPr/>
        </p:nvPicPr>
        <p:blipFill rotWithShape="1">
          <a:blip r:embed="rId3">
            <a:alphaModFix/>
          </a:blip>
          <a:srcRect b="0" l="0" r="0" t="0"/>
          <a:stretch/>
        </p:blipFill>
        <p:spPr>
          <a:xfrm>
            <a:off x="0" y="179576"/>
            <a:ext cx="9143999" cy="478434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908" name="Google Shape;908;p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909" name="Google Shape;909;p113"/>
          <p:cNvPicPr preferRelativeResize="0"/>
          <p:nvPr/>
        </p:nvPicPr>
        <p:blipFill rotWithShape="1">
          <a:blip r:embed="rId3">
            <a:alphaModFix/>
          </a:blip>
          <a:srcRect b="0" l="0" r="0" t="0"/>
          <a:stretch/>
        </p:blipFill>
        <p:spPr>
          <a:xfrm>
            <a:off x="0" y="27962"/>
            <a:ext cx="9143999" cy="5087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f6f8d14d9e_0_24"/>
          <p:cNvSpPr txBox="1"/>
          <p:nvPr>
            <p:ph idx="1" type="subTitle"/>
          </p:nvPr>
        </p:nvSpPr>
        <p:spPr>
          <a:xfrm>
            <a:off x="311700" y="-137675"/>
            <a:ext cx="8520600" cy="522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SzPct val="108108"/>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29" name="Google Shape;129;g2f6f8d14d9e_0_24"/>
          <p:cNvSpPr txBox="1"/>
          <p:nvPr>
            <p:ph idx="1" type="subTitle"/>
          </p:nvPr>
        </p:nvSpPr>
        <p:spPr>
          <a:xfrm>
            <a:off x="124200" y="537325"/>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2800"/>
              <a:buNone/>
            </a:pPr>
            <a:r>
              <a:rPr b="1" lang="en" sz="1600">
                <a:solidFill>
                  <a:schemeClr val="dk1"/>
                </a:solidFill>
              </a:rPr>
              <a:t>7. Hybrid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Combining Models</a:t>
            </a:r>
            <a:r>
              <a:rPr lang="en" sz="1600">
                <a:solidFill>
                  <a:schemeClr val="dk1"/>
                </a:solidFill>
              </a:rPr>
              <a:t>: Integrate multiple retrieval models to leverage their strengths and mitigate weaknesses. For example, combining the vector space model with probabilistic elements.</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Meta-Search Engines</a:t>
            </a:r>
            <a:r>
              <a:rPr lang="en" sz="1600">
                <a:solidFill>
                  <a:schemeClr val="dk1"/>
                </a:solidFill>
              </a:rPr>
              <a:t>: Aggregate results from multiple search engines, applying different IR models to improve overall relevance.</a:t>
            </a:r>
            <a:endParaRPr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
        <p:nvSpPr>
          <p:cNvPr id="130" name="Google Shape;130;g2f6f8d14d9e_0_24"/>
          <p:cNvSpPr txBox="1"/>
          <p:nvPr>
            <p:ph idx="1" type="subTitle"/>
          </p:nvPr>
        </p:nvSpPr>
        <p:spPr>
          <a:xfrm>
            <a:off x="124200" y="2996250"/>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2800"/>
              <a:buNone/>
            </a:pPr>
            <a:r>
              <a:rPr b="1" lang="en" sz="1600">
                <a:solidFill>
                  <a:schemeClr val="dk1"/>
                </a:solidFill>
              </a:rPr>
              <a:t>8. Feedback and Adaptation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Relevance Feedback</a:t>
            </a:r>
            <a:r>
              <a:rPr lang="en" sz="1600">
                <a:solidFill>
                  <a:schemeClr val="dk1"/>
                </a:solidFill>
              </a:rPr>
              <a:t>: Modifies the original query based on user feedback, improving retrieval performance iteratively.</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Pseudo-Relevance Feedback</a:t>
            </a:r>
            <a:r>
              <a:rPr lang="en" sz="1600">
                <a:solidFill>
                  <a:schemeClr val="dk1"/>
                </a:solidFill>
              </a:rPr>
              <a:t>: Automatically selects top-ranked documents from initial results to refine the query without explicit user feedback.</a:t>
            </a:r>
            <a:endParaRPr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4"/>
          <p:cNvSpPr txBox="1"/>
          <p:nvPr>
            <p:ph idx="1" type="body"/>
          </p:nvPr>
        </p:nvSpPr>
        <p:spPr>
          <a:xfrm>
            <a:off x="95975" y="314275"/>
            <a:ext cx="9442800" cy="3416400"/>
          </a:xfrm>
          <a:prstGeom prst="rect">
            <a:avLst/>
          </a:prstGeom>
          <a:noFill/>
          <a:ln>
            <a:noFill/>
          </a:ln>
        </p:spPr>
        <p:txBody>
          <a:bodyPr anchorCtr="0" anchor="t" bIns="91425" lIns="91425" spcFirstLastPara="1" rIns="91425" wrap="square" tIns="91425">
            <a:noAutofit/>
          </a:bodyPr>
          <a:lstStyle/>
          <a:p>
            <a:pPr indent="-336550" lvl="0" marL="457200" marR="635000" rtl="0" algn="l">
              <a:lnSpc>
                <a:spcPct val="110909"/>
              </a:lnSpc>
              <a:spcBef>
                <a:spcPts val="400"/>
              </a:spcBef>
              <a:spcAft>
                <a:spcPts val="0"/>
              </a:spcAft>
              <a:buClr>
                <a:schemeClr val="dk1"/>
              </a:buClr>
              <a:buSzPts val="1700"/>
              <a:buChar char="●"/>
            </a:pPr>
            <a:r>
              <a:rPr lang="en" sz="1700">
                <a:solidFill>
                  <a:schemeClr val="dk1"/>
                </a:solidFill>
              </a:rPr>
              <a:t>To allow searching for index terms and for text regions, a single inverted file is built in which each structural component stands as an entry in the index. </a:t>
            </a:r>
            <a:endParaRPr sz="1700">
              <a:solidFill>
                <a:schemeClr val="dk1"/>
              </a:solidFill>
            </a:endParaRPr>
          </a:p>
          <a:p>
            <a:pPr indent="0" lvl="0" marL="457200" marR="635000" rtl="0" algn="l">
              <a:lnSpc>
                <a:spcPct val="110909"/>
              </a:lnSpc>
              <a:spcBef>
                <a:spcPts val="400"/>
              </a:spcBef>
              <a:spcAft>
                <a:spcPts val="0"/>
              </a:spcAft>
              <a:buSzPts val="1800"/>
              <a:buNone/>
            </a:pPr>
            <a:r>
              <a:t/>
            </a:r>
            <a:endParaRPr sz="100">
              <a:solidFill>
                <a:schemeClr val="dk1"/>
              </a:solidFill>
            </a:endParaRPr>
          </a:p>
          <a:p>
            <a:pPr indent="-336550" lvl="0" marL="457200" marR="635000" rtl="0" algn="l">
              <a:lnSpc>
                <a:spcPct val="110909"/>
              </a:lnSpc>
              <a:spcBef>
                <a:spcPts val="400"/>
              </a:spcBef>
              <a:spcAft>
                <a:spcPts val="0"/>
              </a:spcAft>
              <a:buClr>
                <a:schemeClr val="dk1"/>
              </a:buClr>
              <a:buSzPts val="1700"/>
              <a:buChar char="●"/>
            </a:pPr>
            <a:r>
              <a:rPr lang="en" sz="1700">
                <a:solidFill>
                  <a:schemeClr val="dk1"/>
                </a:solidFill>
              </a:rPr>
              <a:t>Associated with each entry, there is a list of text regions as a list of occurrences. </a:t>
            </a:r>
            <a:endParaRPr sz="1700">
              <a:solidFill>
                <a:schemeClr val="dk1"/>
              </a:solidFill>
            </a:endParaRPr>
          </a:p>
          <a:p>
            <a:pPr indent="0" lvl="0" marL="457200" marR="635000" rtl="0" algn="l">
              <a:lnSpc>
                <a:spcPct val="110909"/>
              </a:lnSpc>
              <a:spcBef>
                <a:spcPts val="400"/>
              </a:spcBef>
              <a:spcAft>
                <a:spcPts val="0"/>
              </a:spcAft>
              <a:buSzPts val="1800"/>
              <a:buNone/>
            </a:pPr>
            <a:r>
              <a:t/>
            </a:r>
            <a:endParaRPr sz="100">
              <a:solidFill>
                <a:schemeClr val="dk1"/>
              </a:solidFill>
            </a:endParaRPr>
          </a:p>
          <a:p>
            <a:pPr indent="-336550" lvl="0" marL="457200" marR="635000" rtl="0" algn="l">
              <a:lnSpc>
                <a:spcPct val="110909"/>
              </a:lnSpc>
              <a:spcBef>
                <a:spcPts val="400"/>
              </a:spcBef>
              <a:spcAft>
                <a:spcPts val="0"/>
              </a:spcAft>
              <a:buClr>
                <a:schemeClr val="dk1"/>
              </a:buClr>
              <a:buSzPts val="1700"/>
              <a:buChar char="●"/>
            </a:pPr>
            <a:r>
              <a:rPr lang="en" sz="1700">
                <a:solidFill>
                  <a:schemeClr val="dk1"/>
                </a:solidFill>
              </a:rPr>
              <a:t>Moreover, such a list could be easily merged with the traditional inverted file for the words in the text. </a:t>
            </a:r>
            <a:endParaRPr sz="1700">
              <a:solidFill>
                <a:schemeClr val="dk1"/>
              </a:solidFill>
            </a:endParaRPr>
          </a:p>
          <a:p>
            <a:pPr indent="0" lvl="0" marL="457200" marR="635000" rtl="0" algn="l">
              <a:lnSpc>
                <a:spcPct val="110909"/>
              </a:lnSpc>
              <a:spcBef>
                <a:spcPts val="400"/>
              </a:spcBef>
              <a:spcAft>
                <a:spcPts val="0"/>
              </a:spcAft>
              <a:buSzPts val="1800"/>
              <a:buNone/>
            </a:pPr>
            <a:r>
              <a:t/>
            </a:r>
            <a:endParaRPr sz="100">
              <a:solidFill>
                <a:schemeClr val="dk1"/>
              </a:solidFill>
            </a:endParaRPr>
          </a:p>
          <a:p>
            <a:pPr indent="-336550" lvl="0" marL="457200" marR="635000" rtl="0" algn="l">
              <a:lnSpc>
                <a:spcPct val="110909"/>
              </a:lnSpc>
              <a:spcBef>
                <a:spcPts val="400"/>
              </a:spcBef>
              <a:spcAft>
                <a:spcPts val="0"/>
              </a:spcAft>
              <a:buClr>
                <a:schemeClr val="dk1"/>
              </a:buClr>
              <a:buSzPts val="1700"/>
              <a:buChar char="●"/>
            </a:pPr>
            <a:r>
              <a:rPr lang="en" sz="1700">
                <a:solidFill>
                  <a:schemeClr val="dk1"/>
                </a:solidFill>
              </a:rPr>
              <a:t>Since the text regions are non-overlapping, the types of queries which can be asked are simple: </a:t>
            </a:r>
            <a:endParaRPr sz="1700">
              <a:solidFill>
                <a:schemeClr val="dk1"/>
              </a:solidFill>
            </a:endParaRPr>
          </a:p>
          <a:p>
            <a:pPr indent="0" lvl="0" marL="457200" marR="635000" rtl="0" algn="l">
              <a:lnSpc>
                <a:spcPct val="110909"/>
              </a:lnSpc>
              <a:spcBef>
                <a:spcPts val="400"/>
              </a:spcBef>
              <a:spcAft>
                <a:spcPts val="0"/>
              </a:spcAft>
              <a:buSzPts val="1800"/>
              <a:buNone/>
            </a:pPr>
            <a:r>
              <a:rPr lang="en" sz="1700">
                <a:solidFill>
                  <a:srgbClr val="FF0000"/>
                </a:solidFill>
              </a:rPr>
              <a:t>(a) select a region which contains a given word (and does not contain other regions); </a:t>
            </a:r>
            <a:endParaRPr sz="1700">
              <a:solidFill>
                <a:srgbClr val="FF0000"/>
              </a:solidFill>
            </a:endParaRPr>
          </a:p>
          <a:p>
            <a:pPr indent="0" lvl="0" marL="457200" marR="635000" rtl="0" algn="l">
              <a:lnSpc>
                <a:spcPct val="110909"/>
              </a:lnSpc>
              <a:spcBef>
                <a:spcPts val="400"/>
              </a:spcBef>
              <a:spcAft>
                <a:spcPts val="0"/>
              </a:spcAft>
              <a:buSzPts val="1800"/>
              <a:buNone/>
            </a:pPr>
            <a:r>
              <a:rPr lang="en" sz="1700">
                <a:solidFill>
                  <a:srgbClr val="FF0000"/>
                </a:solidFill>
              </a:rPr>
              <a:t>(b) select a region A which does not contain any other region </a:t>
            </a:r>
            <a:r>
              <a:rPr i="1" lang="en" sz="1700">
                <a:solidFill>
                  <a:srgbClr val="FF0000"/>
                </a:solidFill>
              </a:rPr>
              <a:t>B </a:t>
            </a:r>
            <a:r>
              <a:rPr lang="en" sz="1700">
                <a:solidFill>
                  <a:srgbClr val="FF0000"/>
                </a:solidFill>
              </a:rPr>
              <a:t>(where </a:t>
            </a:r>
            <a:r>
              <a:rPr i="1" lang="en" sz="1700">
                <a:solidFill>
                  <a:srgbClr val="FF0000"/>
                </a:solidFill>
              </a:rPr>
              <a:t>B </a:t>
            </a:r>
            <a:r>
              <a:rPr lang="en" sz="1700">
                <a:solidFill>
                  <a:srgbClr val="FF0000"/>
                </a:solidFill>
              </a:rPr>
              <a:t>belongs to a list distinct from the list for </a:t>
            </a:r>
            <a:r>
              <a:rPr i="1" lang="en" sz="1700">
                <a:solidFill>
                  <a:srgbClr val="FF0000"/>
                </a:solidFill>
              </a:rPr>
              <a:t>A); </a:t>
            </a:r>
            <a:endParaRPr i="1" sz="1700">
              <a:solidFill>
                <a:srgbClr val="FF0000"/>
              </a:solidFill>
            </a:endParaRPr>
          </a:p>
          <a:p>
            <a:pPr indent="0" lvl="0" marL="457200" marR="635000" rtl="0" algn="l">
              <a:lnSpc>
                <a:spcPct val="110909"/>
              </a:lnSpc>
              <a:spcBef>
                <a:spcPts val="400"/>
              </a:spcBef>
              <a:spcAft>
                <a:spcPts val="0"/>
              </a:spcAft>
              <a:buSzPts val="1800"/>
              <a:buNone/>
            </a:pPr>
            <a:r>
              <a:rPr lang="en" sz="1700">
                <a:solidFill>
                  <a:srgbClr val="FF0000"/>
                </a:solidFill>
              </a:rPr>
              <a:t>(c) select a region not contained within any other region, etc.</a:t>
            </a:r>
            <a:endParaRPr sz="1700">
              <a:solidFill>
                <a:srgbClr val="FF0000"/>
              </a:solidFill>
            </a:endParaRPr>
          </a:p>
          <a:p>
            <a:pPr indent="0" lvl="0" marL="749300" rtl="0" algn="l">
              <a:lnSpc>
                <a:spcPct val="94090"/>
              </a:lnSpc>
              <a:spcBef>
                <a:spcPts val="0"/>
              </a:spcBef>
              <a:spcAft>
                <a:spcPts val="0"/>
              </a:spcAft>
              <a:buClr>
                <a:schemeClr val="dk1"/>
              </a:buClr>
              <a:buSzPts val="1100"/>
              <a:buFont typeface="Arial"/>
              <a:buNone/>
            </a:pPr>
            <a:r>
              <a:rPr lang="en" sz="1700">
                <a:solidFill>
                  <a:srgbClr val="FF0000"/>
                </a:solidFill>
                <a:latin typeface="Calibri"/>
                <a:ea typeface="Calibri"/>
                <a:cs typeface="Calibri"/>
                <a:sym typeface="Calibri"/>
              </a:rPr>
              <a:t> </a:t>
            </a:r>
            <a:endParaRPr sz="1700">
              <a:solidFill>
                <a:srgbClr val="FF0000"/>
              </a:solidFill>
              <a:latin typeface="Calibri"/>
              <a:ea typeface="Calibri"/>
              <a:cs typeface="Calibri"/>
              <a:sym typeface="Calibri"/>
            </a:endParaRPr>
          </a:p>
          <a:p>
            <a:pPr indent="0" lvl="0" marL="0" rtl="0" algn="l">
              <a:lnSpc>
                <a:spcPct val="115000"/>
              </a:lnSpc>
              <a:spcBef>
                <a:spcPts val="0"/>
              </a:spcBef>
              <a:spcAft>
                <a:spcPts val="1200"/>
              </a:spcAft>
              <a:buSzPts val="1800"/>
              <a:buNone/>
            </a:pPr>
            <a:r>
              <a:t/>
            </a:r>
            <a:endParaRPr sz="17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15"/>
          <p:cNvSpPr txBox="1"/>
          <p:nvPr>
            <p:ph idx="1" type="body"/>
          </p:nvPr>
        </p:nvSpPr>
        <p:spPr>
          <a:xfrm>
            <a:off x="311700" y="-667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935"/>
              <a:buFont typeface="Arial"/>
              <a:buNone/>
            </a:pPr>
            <a:r>
              <a:rPr b="1" lang="en" sz="1704">
                <a:solidFill>
                  <a:schemeClr val="dk1"/>
                </a:solidFill>
              </a:rPr>
              <a:t>Key Concepts of Non-Overlapping Lists Structured Retrieval Model</a:t>
            </a:r>
            <a:endParaRPr b="1" sz="1704">
              <a:solidFill>
                <a:schemeClr val="dk1"/>
              </a:solidFill>
            </a:endParaRPr>
          </a:p>
          <a:p>
            <a:pPr indent="-313372" lvl="0" marL="457200" rtl="0" algn="l">
              <a:lnSpc>
                <a:spcPct val="95000"/>
              </a:lnSpc>
              <a:spcBef>
                <a:spcPts val="1200"/>
              </a:spcBef>
              <a:spcAft>
                <a:spcPts val="0"/>
              </a:spcAft>
              <a:buClr>
                <a:srgbClr val="FF0000"/>
              </a:buClr>
              <a:buSzPts val="1335"/>
              <a:buAutoNum type="arabicPeriod"/>
            </a:pPr>
            <a:r>
              <a:rPr b="1" lang="en" sz="1335">
                <a:solidFill>
                  <a:srgbClr val="FF0000"/>
                </a:solidFill>
              </a:rPr>
              <a:t>Document Segmentation</a:t>
            </a:r>
            <a:r>
              <a:rPr lang="en" sz="1335">
                <a:solidFill>
                  <a:srgbClr val="FF0000"/>
                </a:solidFill>
              </a:rPr>
              <a:t>:</a:t>
            </a:r>
            <a:endParaRPr sz="1335">
              <a:solidFill>
                <a:srgbClr val="FF0000"/>
              </a:solidFill>
            </a:endParaRPr>
          </a:p>
          <a:p>
            <a:pPr indent="-313372" lvl="1" marL="914400" rtl="0" algn="l">
              <a:lnSpc>
                <a:spcPct val="95000"/>
              </a:lnSpc>
              <a:spcBef>
                <a:spcPts val="0"/>
              </a:spcBef>
              <a:spcAft>
                <a:spcPts val="0"/>
              </a:spcAft>
              <a:buClr>
                <a:schemeClr val="dk1"/>
              </a:buClr>
              <a:buSzPts val="1335"/>
              <a:buChar char="○"/>
            </a:pPr>
            <a:r>
              <a:rPr b="1" lang="en" sz="1335">
                <a:solidFill>
                  <a:schemeClr val="dk1"/>
                </a:solidFill>
              </a:rPr>
              <a:t>Non-Overlapping Segments</a:t>
            </a:r>
            <a:r>
              <a:rPr lang="en" sz="1335">
                <a:solidFill>
                  <a:schemeClr val="dk1"/>
                </a:solidFill>
              </a:rPr>
              <a:t>: Documents are divided into distinct, non-overlapping segments or lists. Each segment might represent a different logical part of the document, such as chapters, sections, or specific fields (e.g., title, abstract, body).</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b="1" lang="en" sz="1335">
                <a:solidFill>
                  <a:schemeClr val="dk1"/>
                </a:solidFill>
              </a:rPr>
              <a:t>Independence of Segments</a:t>
            </a:r>
            <a:r>
              <a:rPr lang="en" sz="1335">
                <a:solidFill>
                  <a:schemeClr val="dk1"/>
                </a:solidFill>
              </a:rPr>
              <a:t>: Since the segments do not overlap, each one is treated as an independent entity during retrieval. This allows for more precise matching of queries to specific parts of the document.</a:t>
            </a:r>
            <a:endParaRPr sz="1335">
              <a:solidFill>
                <a:schemeClr val="dk1"/>
              </a:solidFill>
            </a:endParaRPr>
          </a:p>
          <a:p>
            <a:pPr indent="0" lvl="0" marL="914400" rtl="0" algn="l">
              <a:lnSpc>
                <a:spcPct val="95000"/>
              </a:lnSpc>
              <a:spcBef>
                <a:spcPts val="1200"/>
              </a:spcBef>
              <a:spcAft>
                <a:spcPts val="0"/>
              </a:spcAft>
              <a:buSzPts val="1800"/>
              <a:buNone/>
            </a:pPr>
            <a:r>
              <a:t/>
            </a:r>
            <a:endParaRPr sz="100">
              <a:solidFill>
                <a:schemeClr val="dk1"/>
              </a:solidFill>
            </a:endParaRPr>
          </a:p>
          <a:p>
            <a:pPr indent="-313372" lvl="0" marL="457200" rtl="0" algn="l">
              <a:lnSpc>
                <a:spcPct val="95000"/>
              </a:lnSpc>
              <a:spcBef>
                <a:spcPts val="1200"/>
              </a:spcBef>
              <a:spcAft>
                <a:spcPts val="0"/>
              </a:spcAft>
              <a:buClr>
                <a:srgbClr val="FF0000"/>
              </a:buClr>
              <a:buSzPts val="1335"/>
              <a:buAutoNum type="arabicPeriod"/>
            </a:pPr>
            <a:r>
              <a:rPr b="1" lang="en" sz="1335">
                <a:solidFill>
                  <a:srgbClr val="FF0000"/>
                </a:solidFill>
              </a:rPr>
              <a:t>Indexing Process</a:t>
            </a:r>
            <a:r>
              <a:rPr lang="en" sz="1335">
                <a:solidFill>
                  <a:srgbClr val="FF0000"/>
                </a:solidFill>
              </a:rPr>
              <a:t>:</a:t>
            </a:r>
            <a:endParaRPr sz="1335">
              <a:solidFill>
                <a:srgbClr val="FF0000"/>
              </a:solidFill>
            </a:endParaRPr>
          </a:p>
          <a:p>
            <a:pPr indent="-313372" lvl="1" marL="914400" rtl="0" algn="l">
              <a:lnSpc>
                <a:spcPct val="95000"/>
              </a:lnSpc>
              <a:spcBef>
                <a:spcPts val="0"/>
              </a:spcBef>
              <a:spcAft>
                <a:spcPts val="0"/>
              </a:spcAft>
              <a:buClr>
                <a:schemeClr val="dk1"/>
              </a:buClr>
              <a:buSzPts val="1335"/>
              <a:buChar char="○"/>
            </a:pPr>
            <a:r>
              <a:rPr b="1" lang="en" sz="1335">
                <a:solidFill>
                  <a:schemeClr val="dk1"/>
                </a:solidFill>
              </a:rPr>
              <a:t>Separate Indexes for Each Segment</a:t>
            </a:r>
            <a:r>
              <a:rPr lang="en" sz="1335">
                <a:solidFill>
                  <a:schemeClr val="dk1"/>
                </a:solidFill>
              </a:rPr>
              <a:t>: Each segment or list is indexed separately. For instance, in an academic paper, there would be separate indexes for the title, abstract, introduction, and conclusion.</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b="1" lang="en" sz="1335">
                <a:solidFill>
                  <a:schemeClr val="dk1"/>
                </a:solidFill>
              </a:rPr>
              <a:t>Field-Specific Terms</a:t>
            </a:r>
            <a:r>
              <a:rPr lang="en" sz="1335">
                <a:solidFill>
                  <a:schemeClr val="dk1"/>
                </a:solidFill>
              </a:rPr>
              <a:t>: The terms within each segment are only associated with that specific segment in the index, ensuring that searches within a segment do not inadvertently retrieve content from another segment.</a:t>
            </a:r>
            <a:endParaRPr sz="1335">
              <a:solidFill>
                <a:schemeClr val="dk1"/>
              </a:solidFill>
            </a:endParaRPr>
          </a:p>
          <a:p>
            <a:pPr indent="0" lvl="0" marL="0" rtl="0" algn="l">
              <a:lnSpc>
                <a:spcPct val="95000"/>
              </a:lnSpc>
              <a:spcBef>
                <a:spcPts val="1200"/>
              </a:spcBef>
              <a:spcAft>
                <a:spcPts val="0"/>
              </a:spcAft>
              <a:buSzPts val="935"/>
              <a:buNone/>
            </a:pPr>
            <a:r>
              <a:rPr lang="en" sz="1335">
                <a:solidFill>
                  <a:srgbClr val="FF0000"/>
                </a:solidFill>
              </a:rPr>
              <a:t>   3.       </a:t>
            </a:r>
            <a:r>
              <a:rPr b="1" lang="en" sz="1335">
                <a:solidFill>
                  <a:srgbClr val="FF0000"/>
                </a:solidFill>
              </a:rPr>
              <a:t> Query Representation</a:t>
            </a:r>
            <a:r>
              <a:rPr lang="en" sz="1335">
                <a:solidFill>
                  <a:srgbClr val="FF0000"/>
                </a:solidFill>
              </a:rPr>
              <a:t>:</a:t>
            </a:r>
            <a:endParaRPr sz="1335">
              <a:solidFill>
                <a:srgbClr val="FF0000"/>
              </a:solidFill>
            </a:endParaRPr>
          </a:p>
          <a:p>
            <a:pPr indent="-84772" lvl="0" marL="628650" rtl="0" algn="l">
              <a:lnSpc>
                <a:spcPct val="95000"/>
              </a:lnSpc>
              <a:spcBef>
                <a:spcPts val="1200"/>
              </a:spcBef>
              <a:spcAft>
                <a:spcPts val="0"/>
              </a:spcAft>
              <a:buClr>
                <a:schemeClr val="dk1"/>
              </a:buClr>
              <a:buSzPts val="1335"/>
              <a:buChar char="●"/>
            </a:pPr>
            <a:r>
              <a:rPr b="1" lang="en" sz="1335">
                <a:solidFill>
                  <a:schemeClr val="dk1"/>
                </a:solidFill>
              </a:rPr>
              <a:t>Segment-Specific Queries</a:t>
            </a:r>
            <a:r>
              <a:rPr lang="en" sz="1335">
                <a:solidFill>
                  <a:schemeClr val="dk1"/>
                </a:solidFill>
              </a:rPr>
              <a:t>: Queries can be directed at specific segments. For example, a user might want to search only within the "Abstract" or "Conclusion" sections of documents.</a:t>
            </a:r>
            <a:endParaRPr sz="1335">
              <a:solidFill>
                <a:schemeClr val="dk1"/>
              </a:solidFill>
            </a:endParaRPr>
          </a:p>
          <a:p>
            <a:pPr indent="-84772" lvl="0" marL="628650" rtl="0" algn="l">
              <a:lnSpc>
                <a:spcPct val="95000"/>
              </a:lnSpc>
              <a:spcBef>
                <a:spcPts val="0"/>
              </a:spcBef>
              <a:spcAft>
                <a:spcPts val="0"/>
              </a:spcAft>
              <a:buClr>
                <a:schemeClr val="dk1"/>
              </a:buClr>
              <a:buSzPts val="1335"/>
              <a:buChar char="●"/>
            </a:pPr>
            <a:r>
              <a:rPr b="1" lang="en" sz="1335">
                <a:solidFill>
                  <a:schemeClr val="dk1"/>
                </a:solidFill>
              </a:rPr>
              <a:t>Fielded Queries</a:t>
            </a:r>
            <a:r>
              <a:rPr lang="en" sz="1335">
                <a:solidFill>
                  <a:schemeClr val="dk1"/>
                </a:solidFill>
              </a:rPr>
              <a:t>: Users can specify which part of the document they are interested in by using fielded queries (e.g., </a:t>
            </a:r>
            <a:r>
              <a:rPr lang="en" sz="1335">
                <a:solidFill>
                  <a:srgbClr val="188038"/>
                </a:solidFill>
                <a:latin typeface="Roboto Mono"/>
                <a:ea typeface="Roboto Mono"/>
                <a:cs typeface="Roboto Mono"/>
                <a:sym typeface="Roboto Mono"/>
              </a:rPr>
              <a:t>abstract: "information retrieval"</a:t>
            </a:r>
            <a:r>
              <a:rPr lang="en" sz="1335">
                <a:solidFill>
                  <a:schemeClr val="dk1"/>
                </a:solidFill>
              </a:rPr>
              <a:t>). This directs the retrieval process to consider only the relevant segment.</a:t>
            </a:r>
            <a:endParaRPr sz="1335">
              <a:solidFill>
                <a:schemeClr val="dk1"/>
              </a:solidFill>
            </a:endParaRPr>
          </a:p>
          <a:p>
            <a:pPr indent="0" lvl="0" marL="0" rtl="0" algn="l">
              <a:lnSpc>
                <a:spcPct val="95000"/>
              </a:lnSpc>
              <a:spcBef>
                <a:spcPts val="1200"/>
              </a:spcBef>
              <a:spcAft>
                <a:spcPts val="1200"/>
              </a:spcAft>
              <a:buSzPts val="935"/>
              <a:buNone/>
            </a:pPr>
            <a:r>
              <a:t/>
            </a:r>
            <a:endParaRPr sz="1829"/>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FF0000"/>
                </a:solidFill>
              </a:rPr>
              <a:t>4.    Retrieval Process</a:t>
            </a:r>
            <a:r>
              <a:rPr lang="en" sz="1300">
                <a:solidFill>
                  <a:srgbClr val="FF0000"/>
                </a:solidFill>
              </a:rPr>
              <a:t>:</a:t>
            </a:r>
            <a:endParaRPr sz="1300">
              <a:solidFill>
                <a:srgbClr val="FF0000"/>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Independent Scoring</a:t>
            </a:r>
            <a:r>
              <a:rPr lang="en" sz="1300">
                <a:solidFill>
                  <a:schemeClr val="dk1"/>
                </a:solidFill>
              </a:rPr>
              <a:t>: Each segment of the document is scored independently based on its relevance to the query. The overall document score can then be a combination of these individual segment scores, often using a weighted sum.</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Non-Overlapping Contribution</a:t>
            </a:r>
            <a:r>
              <a:rPr lang="en" sz="1300">
                <a:solidFill>
                  <a:schemeClr val="dk1"/>
                </a:solidFill>
              </a:rPr>
              <a:t>: Since the segments do not overlap, the relevance of one segment does not directly influence the relevance score of another, ensuring that each part of the document contributes distinctly to the final score.</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rgbClr val="FF0000"/>
                </a:solidFill>
              </a:rPr>
              <a:t>5.    Aggregation of Results</a:t>
            </a:r>
            <a:r>
              <a:rPr lang="en" sz="1300">
                <a:solidFill>
                  <a:srgbClr val="FF0000"/>
                </a:solidFill>
              </a:rPr>
              <a:t>:</a:t>
            </a:r>
            <a:endParaRPr sz="1300">
              <a:solidFill>
                <a:srgbClr val="FF0000"/>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Combining Segment Scores</a:t>
            </a:r>
            <a:r>
              <a:rPr lang="en" sz="1300">
                <a:solidFill>
                  <a:schemeClr val="dk1"/>
                </a:solidFill>
              </a:rPr>
              <a:t>: The final retrieval score for a document is an aggregation of the scores from the relevant segments. Depending on the application, different segments might be weighted differently based on their importance.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Result Presentation</a:t>
            </a:r>
            <a:r>
              <a:rPr lang="en" sz="1300">
                <a:solidFill>
                  <a:schemeClr val="dk1"/>
                </a:solidFill>
              </a:rPr>
              <a:t>: Retrieved documents might be presented with highlights or excerpts from the specific segments that matched the query, making it clear which part of the document is relevant.</a:t>
            </a:r>
            <a:endParaRPr sz="1300">
              <a:solidFill>
                <a:schemeClr val="dk1"/>
              </a:solidFill>
            </a:endParaRPr>
          </a:p>
          <a:p>
            <a:pPr indent="0" lvl="0" marL="0" rtl="0" algn="l">
              <a:lnSpc>
                <a:spcPct val="115000"/>
              </a:lnSpc>
              <a:spcBef>
                <a:spcPts val="1200"/>
              </a:spcBef>
              <a:spcAft>
                <a:spcPts val="1200"/>
              </a:spcAft>
              <a:buSzPts val="1800"/>
              <a:buNone/>
            </a:pPr>
            <a:r>
              <a:t/>
            </a:r>
            <a:endParaRPr sz="20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7"/>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00"/>
              <a:t>Example Application: </a:t>
            </a:r>
            <a:r>
              <a:rPr b="1" lang="en" sz="2400"/>
              <a:t>academic paper retrieval</a:t>
            </a:r>
            <a:r>
              <a:rPr lang="en" sz="2400"/>
              <a:t>.</a:t>
            </a:r>
            <a:endParaRPr sz="2400"/>
          </a:p>
        </p:txBody>
      </p:sp>
      <p:sp>
        <p:nvSpPr>
          <p:cNvPr id="930" name="Google Shape;930;p117"/>
          <p:cNvSpPr txBox="1"/>
          <p:nvPr>
            <p:ph idx="1" type="body"/>
          </p:nvPr>
        </p:nvSpPr>
        <p:spPr>
          <a:xfrm>
            <a:off x="311700" y="439325"/>
            <a:ext cx="8520600" cy="41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1"/>
                </a:solidFill>
              </a:rPr>
              <a:t>Scenario</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You are designing a search engine for an academic database that contains research papers. Each paper is divided into non-overlapping sections: </a:t>
            </a:r>
            <a:r>
              <a:rPr b="1" lang="en" sz="1200">
                <a:solidFill>
                  <a:schemeClr val="dk1"/>
                </a:solidFill>
              </a:rPr>
              <a:t>Title, Abstract, Introduction, Methodology, Results, Conclusion,</a:t>
            </a:r>
            <a:r>
              <a:rPr lang="en" sz="1200">
                <a:solidFill>
                  <a:schemeClr val="dk1"/>
                </a:solidFill>
              </a:rPr>
              <a:t> and </a:t>
            </a:r>
            <a:r>
              <a:rPr b="1" lang="en" sz="1200">
                <a:solidFill>
                  <a:schemeClr val="dk1"/>
                </a:solidFill>
              </a:rPr>
              <a:t>References</a:t>
            </a:r>
            <a:r>
              <a:rPr lang="en" sz="1200">
                <a:solidFill>
                  <a:schemeClr val="dk1"/>
                </a:solidFill>
              </a:rPr>
              <a:t>. Users of the system often have specific information needs that pertain to particular sections of these papers.</a:t>
            </a:r>
            <a:endParaRPr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200">
                <a:solidFill>
                  <a:schemeClr val="dk1"/>
                </a:solidFill>
              </a:rPr>
              <a:t>Document Structure and Indexing</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Each academic paper is divided into the following non-overlapping segments:</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Title</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Abstract</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Introduction</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Methodology</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Results</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Conclusion</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References</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For each paper, these segments are independently indexed. This means:</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The </a:t>
            </a:r>
            <a:r>
              <a:rPr b="1" lang="en" sz="1200">
                <a:solidFill>
                  <a:schemeClr val="dk1"/>
                </a:solidFill>
              </a:rPr>
              <a:t>Title</a:t>
            </a:r>
            <a:r>
              <a:rPr lang="en" sz="1200">
                <a:solidFill>
                  <a:schemeClr val="dk1"/>
                </a:solidFill>
              </a:rPr>
              <a:t> field is indexed separately, allowing for searches that specifically target the paper's title.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Abstract</a:t>
            </a:r>
            <a:r>
              <a:rPr lang="en" sz="1200">
                <a:solidFill>
                  <a:schemeClr val="dk1"/>
                </a:solidFill>
              </a:rPr>
              <a:t> is indexed as a separate segment, so users can search within the abstracts across multiple papers.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Introduction, Methodology, Results, Conclusion,</a:t>
            </a:r>
            <a:r>
              <a:rPr lang="en" sz="1200">
                <a:solidFill>
                  <a:schemeClr val="dk1"/>
                </a:solidFill>
              </a:rPr>
              <a:t> and </a:t>
            </a:r>
            <a:r>
              <a:rPr b="1" lang="en" sz="1200">
                <a:solidFill>
                  <a:schemeClr val="dk1"/>
                </a:solidFill>
              </a:rPr>
              <a:t>References</a:t>
            </a:r>
            <a:r>
              <a:rPr lang="en" sz="1200">
                <a:solidFill>
                  <a:schemeClr val="dk1"/>
                </a:solidFill>
              </a:rPr>
              <a:t> are each independently indexed.</a:t>
            </a:r>
            <a:endParaRPr sz="1200">
              <a:solidFill>
                <a:schemeClr val="dk1"/>
              </a:solidFill>
            </a:endParaRPr>
          </a:p>
          <a:p>
            <a:pPr indent="0" lvl="0" marL="0" rtl="0" algn="l">
              <a:lnSpc>
                <a:spcPct val="115000"/>
              </a:lnSpc>
              <a:spcBef>
                <a:spcPts val="1200"/>
              </a:spcBef>
              <a:spcAft>
                <a:spcPts val="1200"/>
              </a:spcAft>
              <a:buSzPts val="1800"/>
              <a:buNone/>
            </a:pPr>
            <a:r>
              <a:t/>
            </a:r>
            <a:endParaRPr sz="12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18"/>
          <p:cNvSpPr txBox="1"/>
          <p:nvPr>
            <p:ph idx="1" type="body"/>
          </p:nvPr>
        </p:nvSpPr>
        <p:spPr>
          <a:xfrm>
            <a:off x="6900" y="9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Example Document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Consider the following simplified academic paper:</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Title</a:t>
            </a:r>
            <a:r>
              <a:rPr lang="en" sz="1100">
                <a:solidFill>
                  <a:schemeClr val="dk1"/>
                </a:solidFill>
              </a:rPr>
              <a:t>: "Advances in Information Retrieval Techniques"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Abstract</a:t>
            </a:r>
            <a:r>
              <a:rPr lang="en" sz="1100">
                <a:solidFill>
                  <a:schemeClr val="dk1"/>
                </a:solidFill>
              </a:rPr>
              <a:t>: "This paper reviews recent advances in information retrieval, focusing on machine learning algorithms."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Introduction</a:t>
            </a:r>
            <a:r>
              <a:rPr lang="en" sz="1100">
                <a:solidFill>
                  <a:schemeClr val="dk1"/>
                </a:solidFill>
              </a:rPr>
              <a:t>: "Information retrieval has become a critical field with the growth of the internet. Traditional methods have limitations that modern techniques seek to overcome."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Methodology</a:t>
            </a:r>
            <a:r>
              <a:rPr lang="en" sz="1100">
                <a:solidFill>
                  <a:schemeClr val="dk1"/>
                </a:solidFill>
              </a:rPr>
              <a:t>: "We applied a support vector machine (SVM) classifier to a dataset of 10,000 documents to evaluate retrieval accuracy."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Results</a:t>
            </a:r>
            <a:r>
              <a:rPr lang="en" sz="1100">
                <a:solidFill>
                  <a:schemeClr val="dk1"/>
                </a:solidFill>
              </a:rPr>
              <a:t>: "Our SVM-based approach achieved a 15% improvement in retrieval precision over baseline methods."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Conclusion</a:t>
            </a:r>
            <a:r>
              <a:rPr lang="en" sz="1100">
                <a:solidFill>
                  <a:schemeClr val="dk1"/>
                </a:solidFill>
              </a:rPr>
              <a:t>: "The study demonstrates that machine learning algorithms significantly enhance information retrieval performance."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References</a:t>
            </a:r>
            <a:r>
              <a:rPr lang="en" sz="1100">
                <a:solidFill>
                  <a:schemeClr val="dk1"/>
                </a:solidFill>
              </a:rPr>
              <a:t>: A list of cited papers and books.</a:t>
            </a:r>
            <a:endParaRPr sz="1100">
              <a:solidFill>
                <a:schemeClr val="dk1"/>
              </a:solidFill>
            </a:endParaRPr>
          </a:p>
          <a:p>
            <a:pPr indent="0" lvl="0" marL="0" rtl="0" algn="l">
              <a:lnSpc>
                <a:spcPct val="115000"/>
              </a:lnSpc>
              <a:spcBef>
                <a:spcPts val="1200"/>
              </a:spcBef>
              <a:spcAft>
                <a:spcPts val="1200"/>
              </a:spcAft>
              <a:buSzPts val="1800"/>
              <a:buNone/>
            </a:pPr>
            <a:r>
              <a:t/>
            </a:r>
            <a:endParaRPr/>
          </a:p>
        </p:txBody>
      </p:sp>
      <p:sp>
        <p:nvSpPr>
          <p:cNvPr id="936" name="Google Shape;936;p118"/>
          <p:cNvSpPr txBox="1"/>
          <p:nvPr/>
        </p:nvSpPr>
        <p:spPr>
          <a:xfrm>
            <a:off x="-7200" y="2888400"/>
            <a:ext cx="8915700" cy="2255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Indexing Process</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Each segment is treated as an independent entity during indexing:</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Title</a:t>
            </a:r>
            <a:r>
              <a:rPr b="0" i="0" lang="en" sz="1100" u="none" cap="none" strike="noStrike">
                <a:solidFill>
                  <a:schemeClr val="dk1"/>
                </a:solidFill>
                <a:latin typeface="Arial"/>
                <a:ea typeface="Arial"/>
                <a:cs typeface="Arial"/>
                <a:sym typeface="Arial"/>
              </a:rPr>
              <a:t> Index: "Advances in Information Retrieval Techniques"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Abstract</a:t>
            </a:r>
            <a:r>
              <a:rPr b="0" i="0" lang="en" sz="1100" u="none" cap="none" strike="noStrike">
                <a:solidFill>
                  <a:schemeClr val="dk1"/>
                </a:solidFill>
                <a:latin typeface="Arial"/>
                <a:ea typeface="Arial"/>
                <a:cs typeface="Arial"/>
                <a:sym typeface="Arial"/>
              </a:rPr>
              <a:t> Index: "This paper reviews recent advances in information retrieval, focusing on machine learning algorithms."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Introduction</a:t>
            </a:r>
            <a:r>
              <a:rPr b="0" i="0" lang="en" sz="1100" u="none" cap="none" strike="noStrike">
                <a:solidFill>
                  <a:schemeClr val="dk1"/>
                </a:solidFill>
                <a:latin typeface="Arial"/>
                <a:ea typeface="Arial"/>
                <a:cs typeface="Arial"/>
                <a:sym typeface="Arial"/>
              </a:rPr>
              <a:t> Index: "Information retrieval has become a critical field..."</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Methodology</a:t>
            </a:r>
            <a:r>
              <a:rPr b="0" i="0" lang="en" sz="1100" u="none" cap="none" strike="noStrike">
                <a:solidFill>
                  <a:schemeClr val="dk1"/>
                </a:solidFill>
                <a:latin typeface="Arial"/>
                <a:ea typeface="Arial"/>
                <a:cs typeface="Arial"/>
                <a:sym typeface="Arial"/>
              </a:rPr>
              <a:t> Index: "We applied a support vector machine (SVM)..."</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Results</a:t>
            </a:r>
            <a:r>
              <a:rPr b="0" i="0" lang="en" sz="1100" u="none" cap="none" strike="noStrike">
                <a:solidFill>
                  <a:schemeClr val="dk1"/>
                </a:solidFill>
                <a:latin typeface="Arial"/>
                <a:ea typeface="Arial"/>
                <a:cs typeface="Arial"/>
                <a:sym typeface="Arial"/>
              </a:rPr>
              <a:t> Index: "Our SVM-based approach achieved a 15% improvement..."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Conclusion</a:t>
            </a:r>
            <a:r>
              <a:rPr b="0" i="0" lang="en" sz="1100" u="none" cap="none" strike="noStrike">
                <a:solidFill>
                  <a:schemeClr val="dk1"/>
                </a:solidFill>
                <a:latin typeface="Arial"/>
                <a:ea typeface="Arial"/>
                <a:cs typeface="Arial"/>
                <a:sym typeface="Arial"/>
              </a:rPr>
              <a:t> Index: "The study demonstrates that machine learning algorithms..."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References</a:t>
            </a:r>
            <a:r>
              <a:rPr b="0" i="0" lang="en" sz="1100" u="none" cap="none" strike="noStrike">
                <a:solidFill>
                  <a:schemeClr val="dk1"/>
                </a:solidFill>
                <a:latin typeface="Arial"/>
                <a:ea typeface="Arial"/>
                <a:cs typeface="Arial"/>
                <a:sym typeface="Arial"/>
              </a:rPr>
              <a:t> Index: (Each reference is indexed separately.)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19"/>
          <p:cNvSpPr txBox="1"/>
          <p:nvPr>
            <p:ph idx="1" type="body"/>
          </p:nvPr>
        </p:nvSpPr>
        <p:spPr>
          <a:xfrm>
            <a:off x="311700" y="9475"/>
            <a:ext cx="8031000" cy="1713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770"/>
              <a:buFont typeface="Arial"/>
              <a:buNone/>
            </a:pPr>
            <a:r>
              <a:rPr b="1" lang="en" sz="1510">
                <a:solidFill>
                  <a:schemeClr val="dk1"/>
                </a:solidFill>
              </a:rPr>
              <a:t>Query Example 1: Simple Query Targeting a Specific Segment</a:t>
            </a:r>
            <a:endParaRPr b="1" sz="1510">
              <a:solidFill>
                <a:schemeClr val="dk1"/>
              </a:solidFill>
            </a:endParaRPr>
          </a:p>
          <a:p>
            <a:pPr indent="0" lvl="0" marL="0" rtl="0" algn="l">
              <a:lnSpc>
                <a:spcPct val="95000"/>
              </a:lnSpc>
              <a:spcBef>
                <a:spcPts val="1200"/>
              </a:spcBef>
              <a:spcAft>
                <a:spcPts val="0"/>
              </a:spcAft>
              <a:buSzPts val="770"/>
              <a:buNone/>
            </a:pPr>
            <a:r>
              <a:rPr lang="en" sz="1370">
                <a:solidFill>
                  <a:schemeClr val="dk1"/>
                </a:solidFill>
              </a:rPr>
              <a:t>A researcher is interested in finding papers that have applied </a:t>
            </a:r>
            <a:r>
              <a:rPr b="1" lang="en" sz="1370">
                <a:solidFill>
                  <a:schemeClr val="dk1"/>
                </a:solidFill>
              </a:rPr>
              <a:t>Support Vector Machines (SVMs)</a:t>
            </a:r>
            <a:r>
              <a:rPr lang="en" sz="1370">
                <a:solidFill>
                  <a:schemeClr val="dk1"/>
                </a:solidFill>
              </a:rPr>
              <a:t> in the </a:t>
            </a:r>
            <a:r>
              <a:rPr b="1" lang="en" sz="1370">
                <a:solidFill>
                  <a:schemeClr val="dk1"/>
                </a:solidFill>
              </a:rPr>
              <a:t>Methodology</a:t>
            </a:r>
            <a:r>
              <a:rPr lang="en" sz="1370">
                <a:solidFill>
                  <a:schemeClr val="dk1"/>
                </a:solidFill>
              </a:rPr>
              <a:t> section. </a:t>
            </a:r>
            <a:endParaRPr sz="1370">
              <a:solidFill>
                <a:schemeClr val="dk1"/>
              </a:solidFill>
            </a:endParaRPr>
          </a:p>
          <a:p>
            <a:pPr indent="0" lvl="0" marL="0" rtl="0" algn="l">
              <a:lnSpc>
                <a:spcPct val="95000"/>
              </a:lnSpc>
              <a:spcBef>
                <a:spcPts val="1200"/>
              </a:spcBef>
              <a:spcAft>
                <a:spcPts val="0"/>
              </a:spcAft>
              <a:buSzPts val="770"/>
              <a:buNone/>
            </a:pPr>
            <a:r>
              <a:rPr lang="en" sz="1370">
                <a:solidFill>
                  <a:schemeClr val="dk1"/>
                </a:solidFill>
              </a:rPr>
              <a:t>The researcher uses the following query: </a:t>
            </a:r>
            <a:r>
              <a:rPr lang="en" sz="1510">
                <a:solidFill>
                  <a:srgbClr val="FF0000"/>
                </a:solidFill>
              </a:rPr>
              <a:t>methodology: "Support Vector Machines" </a:t>
            </a:r>
            <a:endParaRPr sz="1510">
              <a:solidFill>
                <a:srgbClr val="FF0000"/>
              </a:solidFill>
            </a:endParaRPr>
          </a:p>
          <a:p>
            <a:pPr indent="0" lvl="0" marL="0" rtl="0" algn="l">
              <a:lnSpc>
                <a:spcPct val="95000"/>
              </a:lnSpc>
              <a:spcBef>
                <a:spcPts val="1200"/>
              </a:spcBef>
              <a:spcAft>
                <a:spcPts val="0"/>
              </a:spcAft>
              <a:buSzPts val="770"/>
              <a:buNone/>
            </a:pPr>
            <a:r>
              <a:t/>
            </a:r>
            <a:endParaRPr b="1" sz="1370">
              <a:solidFill>
                <a:schemeClr val="dk1"/>
              </a:solidFill>
            </a:endParaRPr>
          </a:p>
          <a:p>
            <a:pPr indent="0" lvl="0" marL="0" rtl="0" algn="l">
              <a:lnSpc>
                <a:spcPct val="95000"/>
              </a:lnSpc>
              <a:spcBef>
                <a:spcPts val="1200"/>
              </a:spcBef>
              <a:spcAft>
                <a:spcPts val="0"/>
              </a:spcAft>
              <a:buSzPts val="770"/>
              <a:buNone/>
            </a:pPr>
            <a:r>
              <a:rPr b="1" lang="en" sz="1370">
                <a:solidFill>
                  <a:schemeClr val="dk1"/>
                </a:solidFill>
              </a:rPr>
              <a:t>Retrieval Process:</a:t>
            </a:r>
            <a:endParaRPr b="1" sz="1370">
              <a:solidFill>
                <a:schemeClr val="dk1"/>
              </a:solidFill>
            </a:endParaRPr>
          </a:p>
          <a:p>
            <a:pPr indent="0" lvl="0" marL="0" rtl="0" algn="l">
              <a:lnSpc>
                <a:spcPct val="95000"/>
              </a:lnSpc>
              <a:spcBef>
                <a:spcPts val="1200"/>
              </a:spcBef>
              <a:spcAft>
                <a:spcPts val="0"/>
              </a:spcAft>
              <a:buSzPts val="770"/>
              <a:buNone/>
            </a:pPr>
            <a:r>
              <a:t/>
            </a:r>
            <a:endParaRPr sz="1370">
              <a:solidFill>
                <a:schemeClr val="dk1"/>
              </a:solidFill>
            </a:endParaRPr>
          </a:p>
          <a:p>
            <a:pPr indent="0" lvl="0" marL="0" rtl="0" algn="l">
              <a:lnSpc>
                <a:spcPct val="95000"/>
              </a:lnSpc>
              <a:spcBef>
                <a:spcPts val="1200"/>
              </a:spcBef>
              <a:spcAft>
                <a:spcPts val="0"/>
              </a:spcAft>
              <a:buClr>
                <a:schemeClr val="dk1"/>
              </a:buClr>
              <a:buSzPts val="770"/>
              <a:buFont typeface="Arial"/>
              <a:buNone/>
            </a:pPr>
            <a:r>
              <a:t/>
            </a:r>
            <a:endParaRPr sz="1370">
              <a:solidFill>
                <a:schemeClr val="dk1"/>
              </a:solidFill>
            </a:endParaRPr>
          </a:p>
          <a:p>
            <a:pPr indent="0" lvl="0" marL="0" rtl="0" algn="l">
              <a:lnSpc>
                <a:spcPct val="95000"/>
              </a:lnSpc>
              <a:spcBef>
                <a:spcPts val="1200"/>
              </a:spcBef>
              <a:spcAft>
                <a:spcPts val="1200"/>
              </a:spcAft>
              <a:buSzPts val="770"/>
              <a:buNone/>
            </a:pPr>
            <a:r>
              <a:t/>
            </a:r>
            <a:endParaRPr sz="1860"/>
          </a:p>
        </p:txBody>
      </p:sp>
      <p:sp>
        <p:nvSpPr>
          <p:cNvPr id="942" name="Google Shape;942;p119"/>
          <p:cNvSpPr txBox="1"/>
          <p:nvPr/>
        </p:nvSpPr>
        <p:spPr>
          <a:xfrm>
            <a:off x="391475" y="3643100"/>
            <a:ext cx="7951200" cy="999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Result:</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300"/>
              <a:buFont typeface="Arial"/>
              <a:buNone/>
            </a:pPr>
            <a:r>
              <a:rPr b="0" i="0" lang="en" sz="1300" u="none" cap="none" strike="noStrike">
                <a:solidFill>
                  <a:schemeClr val="dk1"/>
                </a:solidFill>
                <a:latin typeface="Arial"/>
                <a:ea typeface="Arial"/>
                <a:cs typeface="Arial"/>
                <a:sym typeface="Arial"/>
              </a:rPr>
              <a:t>The paper mentioned on previous slide (No 118) would be retrieved because its </a:t>
            </a:r>
            <a:r>
              <a:rPr b="1" i="0" lang="en" sz="1300" u="none" cap="none" strike="noStrike">
                <a:solidFill>
                  <a:schemeClr val="dk1"/>
                </a:solidFill>
                <a:latin typeface="Arial"/>
                <a:ea typeface="Arial"/>
                <a:cs typeface="Arial"/>
                <a:sym typeface="Arial"/>
              </a:rPr>
              <a:t>Methodology</a:t>
            </a:r>
            <a:r>
              <a:rPr b="0" i="0" lang="en" sz="1300" u="none" cap="none" strike="noStrike">
                <a:solidFill>
                  <a:schemeClr val="dk1"/>
                </a:solidFill>
                <a:latin typeface="Arial"/>
                <a:ea typeface="Arial"/>
                <a:cs typeface="Arial"/>
                <a:sym typeface="Arial"/>
              </a:rPr>
              <a:t> segment includes "We applied a support vector machine (SVM)..."</a:t>
            </a:r>
            <a:endParaRPr b="0" i="0" sz="1300" u="none" cap="none" strike="noStrike">
              <a:solidFill>
                <a:schemeClr val="dk1"/>
              </a:solidFill>
              <a:latin typeface="Arial"/>
              <a:ea typeface="Arial"/>
              <a:cs typeface="Arial"/>
              <a:sym typeface="Arial"/>
            </a:endParaRPr>
          </a:p>
        </p:txBody>
      </p:sp>
      <p:sp>
        <p:nvSpPr>
          <p:cNvPr id="943" name="Google Shape;943;p119"/>
          <p:cNvSpPr txBox="1"/>
          <p:nvPr/>
        </p:nvSpPr>
        <p:spPr>
          <a:xfrm>
            <a:off x="315275" y="2012200"/>
            <a:ext cx="7951200" cy="15855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Search Within the Methodology Segment</a:t>
            </a:r>
            <a:r>
              <a:rPr b="0" i="0" lang="en" sz="1300" u="none" cap="none" strike="noStrike">
                <a:solidFill>
                  <a:schemeClr val="dk1"/>
                </a:solidFill>
                <a:latin typeface="Arial"/>
                <a:ea typeface="Arial"/>
                <a:cs typeface="Arial"/>
                <a:sym typeface="Arial"/>
              </a:rPr>
              <a:t>: The retrieval model searches only within the </a:t>
            </a:r>
            <a:r>
              <a:rPr b="1" i="0" lang="en" sz="1300" u="none" cap="none" strike="noStrike">
                <a:solidFill>
                  <a:schemeClr val="dk1"/>
                </a:solidFill>
                <a:latin typeface="Arial"/>
                <a:ea typeface="Arial"/>
                <a:cs typeface="Arial"/>
                <a:sym typeface="Arial"/>
              </a:rPr>
              <a:t>Methodology</a:t>
            </a:r>
            <a:r>
              <a:rPr b="0" i="0" lang="en" sz="1300" u="none" cap="none" strike="noStrike">
                <a:solidFill>
                  <a:schemeClr val="dk1"/>
                </a:solidFill>
                <a:latin typeface="Arial"/>
                <a:ea typeface="Arial"/>
                <a:cs typeface="Arial"/>
                <a:sym typeface="Arial"/>
              </a:rPr>
              <a:t> segments of all indexed papers.</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Independent Scoring</a:t>
            </a:r>
            <a:r>
              <a:rPr b="0" i="0" lang="en" sz="1300" u="none" cap="none" strike="noStrike">
                <a:solidFill>
                  <a:schemeClr val="dk1"/>
                </a:solidFill>
                <a:latin typeface="Arial"/>
                <a:ea typeface="Arial"/>
                <a:cs typeface="Arial"/>
                <a:sym typeface="Arial"/>
              </a:rPr>
              <a:t>: Each document's </a:t>
            </a:r>
            <a:r>
              <a:rPr b="1" i="0" lang="en" sz="1300" u="none" cap="none" strike="noStrike">
                <a:solidFill>
                  <a:schemeClr val="dk1"/>
                </a:solidFill>
                <a:latin typeface="Arial"/>
                <a:ea typeface="Arial"/>
                <a:cs typeface="Arial"/>
                <a:sym typeface="Arial"/>
              </a:rPr>
              <a:t>Methodology</a:t>
            </a:r>
            <a:r>
              <a:rPr b="0" i="0" lang="en" sz="1300" u="none" cap="none" strike="noStrike">
                <a:solidFill>
                  <a:schemeClr val="dk1"/>
                </a:solidFill>
                <a:latin typeface="Arial"/>
                <a:ea typeface="Arial"/>
                <a:cs typeface="Arial"/>
                <a:sym typeface="Arial"/>
              </a:rPr>
              <a:t> section is scored based on its relevance to the query "Support Vector Machines."</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Result Ranking</a:t>
            </a:r>
            <a:r>
              <a:rPr b="0" i="0" lang="en" sz="1300" u="none" cap="none" strike="noStrike">
                <a:solidFill>
                  <a:schemeClr val="dk1"/>
                </a:solidFill>
                <a:latin typeface="Arial"/>
                <a:ea typeface="Arial"/>
                <a:cs typeface="Arial"/>
                <a:sym typeface="Arial"/>
              </a:rPr>
              <a:t>: Documents are ranked based on the score derived from their </a:t>
            </a:r>
            <a:r>
              <a:rPr b="1" i="0" lang="en" sz="1300" u="none" cap="none" strike="noStrike">
                <a:solidFill>
                  <a:schemeClr val="dk1"/>
                </a:solidFill>
                <a:latin typeface="Arial"/>
                <a:ea typeface="Arial"/>
                <a:cs typeface="Arial"/>
                <a:sym typeface="Arial"/>
              </a:rPr>
              <a:t>Methodology</a:t>
            </a:r>
            <a:r>
              <a:rPr b="0" i="0" lang="en" sz="1300" u="none" cap="none" strike="noStrike">
                <a:solidFill>
                  <a:schemeClr val="dk1"/>
                </a:solidFill>
                <a:latin typeface="Arial"/>
                <a:ea typeface="Arial"/>
                <a:cs typeface="Arial"/>
                <a:sym typeface="Arial"/>
              </a:rPr>
              <a:t> segment. Only those papers where the </a:t>
            </a:r>
            <a:r>
              <a:rPr b="1" i="0" lang="en" sz="1300" u="none" cap="none" strike="noStrike">
                <a:solidFill>
                  <a:schemeClr val="dk1"/>
                </a:solidFill>
                <a:latin typeface="Arial"/>
                <a:ea typeface="Arial"/>
                <a:cs typeface="Arial"/>
                <a:sym typeface="Arial"/>
              </a:rPr>
              <a:t>Methodology</a:t>
            </a:r>
            <a:r>
              <a:rPr b="0" i="0" lang="en" sz="1300" u="none" cap="none" strike="noStrike">
                <a:solidFill>
                  <a:schemeClr val="dk1"/>
                </a:solidFill>
                <a:latin typeface="Arial"/>
                <a:ea typeface="Arial"/>
                <a:cs typeface="Arial"/>
                <a:sym typeface="Arial"/>
              </a:rPr>
              <a:t> explicitly mentions "Support Vector Machines" will be retrieved.</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20"/>
          <p:cNvSpPr txBox="1"/>
          <p:nvPr/>
        </p:nvSpPr>
        <p:spPr>
          <a:xfrm>
            <a:off x="219800" y="744375"/>
            <a:ext cx="8520600" cy="158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Summary</a:t>
            </a:r>
            <a:endParaRPr b="1" i="0" sz="1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400"/>
              <a:buFont typeface="Arial"/>
              <a:buNone/>
            </a:pPr>
            <a:r>
              <a:rPr b="0" i="0" lang="en" sz="1400" u="none" cap="none" strike="noStrike">
                <a:solidFill>
                  <a:schemeClr val="dk1"/>
                </a:solidFill>
                <a:latin typeface="Arial"/>
                <a:ea typeface="Arial"/>
                <a:cs typeface="Arial"/>
                <a:sym typeface="Arial"/>
              </a:rPr>
              <a:t>A structured retrieval model based on non-overlapping lists provides a highly structured and precise approach to information retrieval, particularly </a:t>
            </a:r>
            <a:r>
              <a:rPr b="0" i="0" lang="en" sz="1400" u="none" cap="none" strike="noStrike">
                <a:solidFill>
                  <a:srgbClr val="FF0000"/>
                </a:solidFill>
                <a:latin typeface="Arial"/>
                <a:ea typeface="Arial"/>
                <a:cs typeface="Arial"/>
                <a:sym typeface="Arial"/>
              </a:rPr>
              <a:t>suited to domains where documents have well-defined, independent sections</a:t>
            </a:r>
            <a:r>
              <a:rPr b="0" i="0" lang="en" sz="1400" u="none" cap="none" strike="noStrike">
                <a:solidFill>
                  <a:schemeClr val="dk1"/>
                </a:solidFill>
                <a:latin typeface="Arial"/>
                <a:ea typeface="Arial"/>
                <a:cs typeface="Arial"/>
                <a:sym typeface="Arial"/>
              </a:rPr>
              <a:t>. By treating each segment as an independent entity, this model ensures that retrieval is focused and relevant, providing clear and interpretable results to users.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2" name="Shape 952"/>
        <p:cNvGrpSpPr/>
        <p:nvPr/>
      </p:nvGrpSpPr>
      <p:grpSpPr>
        <a:xfrm>
          <a:off x="0" y="0"/>
          <a:ext cx="0" cy="0"/>
          <a:chOff x="0" y="0"/>
          <a:chExt cx="0" cy="0"/>
        </a:xfrm>
      </p:grpSpPr>
      <p:sp>
        <p:nvSpPr>
          <p:cNvPr id="953" name="Google Shape;953;p1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954" name="Google Shape;954;p121"/>
          <p:cNvPicPr preferRelativeResize="0"/>
          <p:nvPr/>
        </p:nvPicPr>
        <p:blipFill rotWithShape="1">
          <a:blip r:embed="rId3">
            <a:alphaModFix/>
          </a:blip>
          <a:srcRect b="0" l="0" r="0" t="0"/>
          <a:stretch/>
        </p:blipFill>
        <p:spPr>
          <a:xfrm>
            <a:off x="0" y="16836"/>
            <a:ext cx="9143999" cy="3281027"/>
          </a:xfrm>
          <a:prstGeom prst="rect">
            <a:avLst/>
          </a:prstGeom>
          <a:noFill/>
          <a:ln>
            <a:noFill/>
          </a:ln>
        </p:spPr>
      </p:pic>
      <p:sp>
        <p:nvSpPr>
          <p:cNvPr id="955" name="Google Shape;955;p121"/>
          <p:cNvSpPr txBox="1"/>
          <p:nvPr/>
        </p:nvSpPr>
        <p:spPr>
          <a:xfrm>
            <a:off x="0" y="3276600"/>
            <a:ext cx="8520600" cy="158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600"/>
              <a:buFont typeface="Arial"/>
              <a:buNone/>
            </a:pPr>
            <a:r>
              <a:rPr b="1" i="0" lang="en" sz="1600" u="none" cap="none" strike="noStrike">
                <a:solidFill>
                  <a:srgbClr val="FF0000"/>
                </a:solidFill>
                <a:latin typeface="Arial"/>
                <a:ea typeface="Arial"/>
                <a:cs typeface="Arial"/>
                <a:sym typeface="Arial"/>
              </a:rPr>
              <a:t>Summary</a:t>
            </a:r>
            <a:endParaRPr b="1" i="0" sz="1600" u="none" cap="none" strike="noStrike">
              <a:solidFill>
                <a:srgbClr val="FF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400"/>
              <a:buFont typeface="Arial"/>
              <a:buNone/>
            </a:pPr>
            <a:r>
              <a:rPr b="0" i="0" lang="en" sz="1400" u="none" cap="none" strike="noStrike">
                <a:solidFill>
                  <a:srgbClr val="FF0000"/>
                </a:solidFill>
                <a:latin typeface="Arial"/>
                <a:ea typeface="Arial"/>
                <a:cs typeface="Arial"/>
                <a:sym typeface="Arial"/>
              </a:rPr>
              <a:t>A structured retrieval model based on non-overlapping lists provides a highly structured and precise approach to information retrieval, </a:t>
            </a:r>
            <a:r>
              <a:rPr b="0" i="0" lang="en" sz="1400" u="none" cap="none" strike="noStrike">
                <a:solidFill>
                  <a:srgbClr val="434343"/>
                </a:solidFill>
                <a:latin typeface="Arial"/>
                <a:ea typeface="Arial"/>
                <a:cs typeface="Arial"/>
                <a:sym typeface="Arial"/>
              </a:rPr>
              <a:t>particularly suited to domains where documents have well-defined, independent sections. </a:t>
            </a:r>
            <a:r>
              <a:rPr b="0" i="0" lang="en" sz="1400" u="none" cap="none" strike="noStrike">
                <a:solidFill>
                  <a:srgbClr val="FF0000"/>
                </a:solidFill>
                <a:latin typeface="Arial"/>
                <a:ea typeface="Arial"/>
                <a:cs typeface="Arial"/>
                <a:sym typeface="Arial"/>
              </a:rPr>
              <a:t>By treating each segment as an independent entity, this model ensures that retrieval is focused and relevant, providing clear and interpretable results to users.</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22"/>
          <p:cNvSpPr txBox="1"/>
          <p:nvPr>
            <p:ph idx="1" type="body"/>
          </p:nvPr>
        </p:nvSpPr>
        <p:spPr>
          <a:xfrm>
            <a:off x="159300" y="-667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Query Example 2: Complex Query with Multiple Segments</a:t>
            </a:r>
            <a:endParaRPr b="1" sz="1300">
              <a:solidFill>
                <a:schemeClr val="dk1"/>
              </a:solidFill>
            </a:endParaRPr>
          </a:p>
          <a:p>
            <a:pPr indent="0" lvl="0" marL="0" rtl="0" algn="l">
              <a:lnSpc>
                <a:spcPct val="115000"/>
              </a:lnSpc>
              <a:spcBef>
                <a:spcPts val="1200"/>
              </a:spcBef>
              <a:spcAft>
                <a:spcPts val="0"/>
              </a:spcAft>
              <a:buSzPts val="1800"/>
              <a:buNone/>
            </a:pPr>
            <a:r>
              <a:rPr lang="en" sz="1300">
                <a:solidFill>
                  <a:schemeClr val="dk1"/>
                </a:solidFill>
              </a:rPr>
              <a:t>A researcher is interested in papers that discuss </a:t>
            </a:r>
            <a:r>
              <a:rPr b="1" lang="en" sz="1300">
                <a:solidFill>
                  <a:schemeClr val="dk1"/>
                </a:solidFill>
              </a:rPr>
              <a:t>machine learning algorithms</a:t>
            </a:r>
            <a:r>
              <a:rPr lang="en" sz="1300">
                <a:solidFill>
                  <a:schemeClr val="dk1"/>
                </a:solidFill>
              </a:rPr>
              <a:t> in the </a:t>
            </a:r>
            <a:r>
              <a:rPr b="1" lang="en" sz="1300">
                <a:solidFill>
                  <a:schemeClr val="dk1"/>
                </a:solidFill>
              </a:rPr>
              <a:t>Abstract</a:t>
            </a:r>
            <a:r>
              <a:rPr lang="en" sz="1300">
                <a:solidFill>
                  <a:schemeClr val="dk1"/>
                </a:solidFill>
              </a:rPr>
              <a:t> and also provide significant findings in the </a:t>
            </a:r>
            <a:r>
              <a:rPr b="1" lang="en" sz="1300">
                <a:solidFill>
                  <a:schemeClr val="dk1"/>
                </a:solidFill>
              </a:rPr>
              <a:t>Results</a:t>
            </a:r>
            <a:r>
              <a:rPr lang="en" sz="1300">
                <a:solidFill>
                  <a:schemeClr val="dk1"/>
                </a:solidFill>
              </a:rPr>
              <a:t> section. </a:t>
            </a:r>
            <a:endParaRPr sz="1300">
              <a:solidFill>
                <a:schemeClr val="dk1"/>
              </a:solidFill>
            </a:endParaRPr>
          </a:p>
          <a:p>
            <a:pPr indent="0" lvl="0" marL="0" rtl="0" algn="l">
              <a:lnSpc>
                <a:spcPct val="115000"/>
              </a:lnSpc>
              <a:spcBef>
                <a:spcPts val="1200"/>
              </a:spcBef>
              <a:spcAft>
                <a:spcPts val="0"/>
              </a:spcAft>
              <a:buSzPts val="1800"/>
              <a:buNone/>
            </a:pPr>
            <a:r>
              <a:rPr lang="en" sz="1300">
                <a:solidFill>
                  <a:schemeClr val="dk1"/>
                </a:solidFill>
              </a:rPr>
              <a:t>The query:  </a:t>
            </a:r>
            <a:r>
              <a:rPr lang="en" sz="1500">
                <a:solidFill>
                  <a:srgbClr val="FF0000"/>
                </a:solidFill>
              </a:rPr>
              <a:t> abstract: "machine learning algorithms" AND results: "significant findings"</a:t>
            </a:r>
            <a:endParaRPr sz="1500">
              <a:solidFill>
                <a:srgbClr val="FF0000"/>
              </a:solidFill>
            </a:endParaRPr>
          </a:p>
          <a:p>
            <a:pPr indent="0" lvl="0" marL="0" rtl="0" algn="l">
              <a:lnSpc>
                <a:spcPct val="115000"/>
              </a:lnSpc>
              <a:spcBef>
                <a:spcPts val="1200"/>
              </a:spcBef>
              <a:spcAft>
                <a:spcPts val="0"/>
              </a:spcAft>
              <a:buSzPts val="1800"/>
              <a:buNone/>
            </a:pPr>
            <a:r>
              <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1200"/>
              </a:spcBef>
              <a:spcAft>
                <a:spcPts val="1200"/>
              </a:spcAft>
              <a:buSzPts val="1800"/>
              <a:buNone/>
            </a:pPr>
            <a:r>
              <a:rPr lang="en"/>
              <a:t> </a:t>
            </a:r>
            <a:endParaRPr/>
          </a:p>
        </p:txBody>
      </p:sp>
      <p:sp>
        <p:nvSpPr>
          <p:cNvPr id="961" name="Google Shape;961;p122"/>
          <p:cNvSpPr txBox="1"/>
          <p:nvPr/>
        </p:nvSpPr>
        <p:spPr>
          <a:xfrm>
            <a:off x="163125" y="1293875"/>
            <a:ext cx="8299200" cy="2379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R</a:t>
            </a:r>
            <a:r>
              <a:rPr b="1" i="0" lang="en" sz="1300" u="none" cap="none" strike="noStrike">
                <a:solidFill>
                  <a:schemeClr val="dk1"/>
                </a:solidFill>
                <a:latin typeface="Arial"/>
                <a:ea typeface="Arial"/>
                <a:cs typeface="Arial"/>
                <a:sym typeface="Arial"/>
              </a:rPr>
              <a:t>etrieval Process:</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Search Within the Abstract Segment</a:t>
            </a:r>
            <a:r>
              <a:rPr b="0" i="0" lang="en" sz="1300" u="none" cap="none" strike="noStrike">
                <a:solidFill>
                  <a:schemeClr val="dk1"/>
                </a:solidFill>
                <a:latin typeface="Arial"/>
                <a:ea typeface="Arial"/>
                <a:cs typeface="Arial"/>
                <a:sym typeface="Arial"/>
              </a:rPr>
              <a:t>: The retrieval model first searches within the </a:t>
            </a:r>
            <a:r>
              <a:rPr b="1" i="0" lang="en" sz="1300" u="none" cap="none" strike="noStrike">
                <a:solidFill>
                  <a:schemeClr val="dk1"/>
                </a:solidFill>
                <a:latin typeface="Arial"/>
                <a:ea typeface="Arial"/>
                <a:cs typeface="Arial"/>
                <a:sym typeface="Arial"/>
              </a:rPr>
              <a:t>Abstract</a:t>
            </a:r>
            <a:r>
              <a:rPr b="0" i="0" lang="en" sz="1300" u="none" cap="none" strike="noStrike">
                <a:solidFill>
                  <a:schemeClr val="dk1"/>
                </a:solidFill>
                <a:latin typeface="Arial"/>
                <a:ea typeface="Arial"/>
                <a:cs typeface="Arial"/>
                <a:sym typeface="Arial"/>
              </a:rPr>
              <a:t> segments of all indexed papers for the phrase "machine learning algorithms."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Search Within the Results Segment</a:t>
            </a:r>
            <a:r>
              <a:rPr b="0" i="0" lang="en" sz="1300" u="none" cap="none" strike="noStrike">
                <a:solidFill>
                  <a:schemeClr val="dk1"/>
                </a:solidFill>
                <a:latin typeface="Arial"/>
                <a:ea typeface="Arial"/>
                <a:cs typeface="Arial"/>
                <a:sym typeface="Arial"/>
              </a:rPr>
              <a:t>: It then searches within the </a:t>
            </a:r>
            <a:r>
              <a:rPr b="1" i="0" lang="en" sz="1300" u="none" cap="none" strike="noStrike">
                <a:solidFill>
                  <a:schemeClr val="dk1"/>
                </a:solidFill>
                <a:latin typeface="Arial"/>
                <a:ea typeface="Arial"/>
                <a:cs typeface="Arial"/>
                <a:sym typeface="Arial"/>
              </a:rPr>
              <a:t>Results</a:t>
            </a:r>
            <a:r>
              <a:rPr b="0" i="0" lang="en" sz="1300" u="none" cap="none" strike="noStrike">
                <a:solidFill>
                  <a:schemeClr val="dk1"/>
                </a:solidFill>
                <a:latin typeface="Arial"/>
                <a:ea typeface="Arial"/>
                <a:cs typeface="Arial"/>
                <a:sym typeface="Arial"/>
              </a:rPr>
              <a:t> segments for the phrase "significant findings."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Independent Scoring and Aggregation</a:t>
            </a:r>
            <a:r>
              <a:rPr b="0" i="0" lang="en"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311150" lvl="1" marL="9144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Each document's </a:t>
            </a:r>
            <a:r>
              <a:rPr b="1" i="0" lang="en" sz="1300" u="none" cap="none" strike="noStrike">
                <a:solidFill>
                  <a:schemeClr val="dk1"/>
                </a:solidFill>
                <a:latin typeface="Arial"/>
                <a:ea typeface="Arial"/>
                <a:cs typeface="Arial"/>
                <a:sym typeface="Arial"/>
              </a:rPr>
              <a:t>Abstract</a:t>
            </a:r>
            <a:r>
              <a:rPr b="0" i="0" lang="en" sz="1300" u="none" cap="none" strike="noStrike">
                <a:solidFill>
                  <a:schemeClr val="dk1"/>
                </a:solidFill>
                <a:latin typeface="Arial"/>
                <a:ea typeface="Arial"/>
                <a:cs typeface="Arial"/>
                <a:sym typeface="Arial"/>
              </a:rPr>
              <a:t> and </a:t>
            </a:r>
            <a:r>
              <a:rPr b="1" i="0" lang="en" sz="1300" u="none" cap="none" strike="noStrike">
                <a:solidFill>
                  <a:schemeClr val="dk1"/>
                </a:solidFill>
                <a:latin typeface="Arial"/>
                <a:ea typeface="Arial"/>
                <a:cs typeface="Arial"/>
                <a:sym typeface="Arial"/>
              </a:rPr>
              <a:t>Results</a:t>
            </a:r>
            <a:r>
              <a:rPr b="0" i="0" lang="en" sz="1300" u="none" cap="none" strike="noStrike">
                <a:solidFill>
                  <a:schemeClr val="dk1"/>
                </a:solidFill>
                <a:latin typeface="Arial"/>
                <a:ea typeface="Arial"/>
                <a:cs typeface="Arial"/>
                <a:sym typeface="Arial"/>
              </a:rPr>
              <a:t> segments are scored independently.</a:t>
            </a:r>
            <a:endParaRPr b="0" i="0" sz="1300" u="none" cap="none" strike="noStrike">
              <a:solidFill>
                <a:schemeClr val="dk1"/>
              </a:solidFill>
              <a:latin typeface="Arial"/>
              <a:ea typeface="Arial"/>
              <a:cs typeface="Arial"/>
              <a:sym typeface="Arial"/>
            </a:endParaRPr>
          </a:p>
          <a:p>
            <a:pPr indent="-311150" lvl="1" marL="9144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final relevance score for each document is an aggregation (e.g., weighted sum) of the individual scores from the </a:t>
            </a:r>
            <a:r>
              <a:rPr b="1" i="0" lang="en" sz="1300" u="none" cap="none" strike="noStrike">
                <a:solidFill>
                  <a:schemeClr val="dk1"/>
                </a:solidFill>
                <a:latin typeface="Arial"/>
                <a:ea typeface="Arial"/>
                <a:cs typeface="Arial"/>
                <a:sym typeface="Arial"/>
              </a:rPr>
              <a:t>Abstract</a:t>
            </a:r>
            <a:r>
              <a:rPr b="0" i="0" lang="en" sz="1300" u="none" cap="none" strike="noStrike">
                <a:solidFill>
                  <a:schemeClr val="dk1"/>
                </a:solidFill>
                <a:latin typeface="Arial"/>
                <a:ea typeface="Arial"/>
                <a:cs typeface="Arial"/>
                <a:sym typeface="Arial"/>
              </a:rPr>
              <a:t> and </a:t>
            </a:r>
            <a:r>
              <a:rPr b="1" i="0" lang="en" sz="1300" u="none" cap="none" strike="noStrike">
                <a:solidFill>
                  <a:schemeClr val="dk1"/>
                </a:solidFill>
                <a:latin typeface="Arial"/>
                <a:ea typeface="Arial"/>
                <a:cs typeface="Arial"/>
                <a:sym typeface="Arial"/>
              </a:rPr>
              <a:t>Results</a:t>
            </a:r>
            <a:r>
              <a:rPr b="0" i="0" lang="en" sz="1300" u="none" cap="none" strike="noStrike">
                <a:solidFill>
                  <a:schemeClr val="dk1"/>
                </a:solidFill>
                <a:latin typeface="Arial"/>
                <a:ea typeface="Arial"/>
                <a:cs typeface="Arial"/>
                <a:sym typeface="Arial"/>
              </a:rPr>
              <a:t> segments.</a:t>
            </a:r>
            <a:endParaRPr b="0" i="0" sz="1300" u="none" cap="none" strike="noStrike">
              <a:solidFill>
                <a:schemeClr val="dk1"/>
              </a:solidFill>
              <a:latin typeface="Arial"/>
              <a:ea typeface="Arial"/>
              <a:cs typeface="Arial"/>
              <a:sym typeface="Arial"/>
            </a:endParaRPr>
          </a:p>
        </p:txBody>
      </p:sp>
      <p:sp>
        <p:nvSpPr>
          <p:cNvPr id="962" name="Google Shape;962;p122"/>
          <p:cNvSpPr txBox="1"/>
          <p:nvPr/>
        </p:nvSpPr>
        <p:spPr>
          <a:xfrm>
            <a:off x="250100" y="3521075"/>
            <a:ext cx="7973100" cy="161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Result:</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The paper on previous slide (No 118) would be retrieved because:</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a:t>
            </a:r>
            <a:r>
              <a:rPr b="1" i="0" lang="en" sz="1300" u="none" cap="none" strike="noStrike">
                <a:solidFill>
                  <a:schemeClr val="dk1"/>
                </a:solidFill>
                <a:latin typeface="Arial"/>
                <a:ea typeface="Arial"/>
                <a:cs typeface="Arial"/>
                <a:sym typeface="Arial"/>
              </a:rPr>
              <a:t>Abstract</a:t>
            </a:r>
            <a:r>
              <a:rPr b="0" i="0" lang="en" sz="1300" u="none" cap="none" strike="noStrike">
                <a:solidFill>
                  <a:schemeClr val="dk1"/>
                </a:solidFill>
                <a:latin typeface="Arial"/>
                <a:ea typeface="Arial"/>
                <a:cs typeface="Arial"/>
                <a:sym typeface="Arial"/>
              </a:rPr>
              <a:t> mentions "machine learning algorithms."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a:t>
            </a:r>
            <a:r>
              <a:rPr b="1" i="0" lang="en" sz="1300" u="none" cap="none" strike="noStrike">
                <a:solidFill>
                  <a:schemeClr val="dk1"/>
                </a:solidFill>
                <a:latin typeface="Arial"/>
                <a:ea typeface="Arial"/>
                <a:cs typeface="Arial"/>
                <a:sym typeface="Arial"/>
              </a:rPr>
              <a:t>Results</a:t>
            </a:r>
            <a:r>
              <a:rPr b="0" i="0" lang="en" sz="1300" u="none" cap="none" strike="noStrike">
                <a:solidFill>
                  <a:schemeClr val="dk1"/>
                </a:solidFill>
                <a:latin typeface="Arial"/>
                <a:ea typeface="Arial"/>
                <a:cs typeface="Arial"/>
                <a:sym typeface="Arial"/>
              </a:rPr>
              <a:t> indicate significant findings, stating, "Our SVM-based approach achieved a 15% improvement in retrieval precision."</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Advantages and Challenges: </a:t>
            </a:r>
            <a:endParaRPr/>
          </a:p>
        </p:txBody>
      </p:sp>
      <p:sp>
        <p:nvSpPr>
          <p:cNvPr id="968" name="Google Shape;968;p1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SzPts val="1800"/>
              <a:buNone/>
            </a:pPr>
            <a:r>
              <a:rPr b="1" lang="en" sz="1600">
                <a:solidFill>
                  <a:schemeClr val="dk1"/>
                </a:solidFill>
              </a:rPr>
              <a:t>Advantages of Non-Overlapping Lists Model</a:t>
            </a:r>
            <a:endParaRPr b="1" sz="16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Precision</a:t>
            </a:r>
            <a:r>
              <a:rPr lang="en" sz="1400">
                <a:solidFill>
                  <a:schemeClr val="dk1"/>
                </a:solidFill>
              </a:rPr>
              <a:t>: By ensuring that each segment is independent, this model allows for highly precise retrieval, targeting exactly the part of the document relevant to the query.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Clarity</a:t>
            </a:r>
            <a:r>
              <a:rPr lang="en" sz="1400">
                <a:solidFill>
                  <a:schemeClr val="dk1"/>
                </a:solidFill>
              </a:rPr>
              <a:t>: Since the retrieval is based on non-overlapping segments, users can easily understand which part of the document is relevant, making it easier to interpret results.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Scalability</a:t>
            </a:r>
            <a:r>
              <a:rPr lang="en" sz="1400">
                <a:solidFill>
                  <a:schemeClr val="dk1"/>
                </a:solidFill>
              </a:rPr>
              <a:t>: This approach scales well in structured environments, such as legal or academic databases, where documents naturally lend themselves to segmentation.</a:t>
            </a:r>
            <a:endParaRPr sz="1400">
              <a:solidFill>
                <a:schemeClr val="dk1"/>
              </a:solidFill>
            </a:endParaRPr>
          </a:p>
          <a:p>
            <a:pPr indent="0" lvl="0" marL="0" rtl="0" algn="l">
              <a:lnSpc>
                <a:spcPct val="115000"/>
              </a:lnSpc>
              <a:spcBef>
                <a:spcPts val="1200"/>
              </a:spcBef>
              <a:spcAft>
                <a:spcPts val="1200"/>
              </a:spcAft>
              <a:buSzPts val="1800"/>
              <a:buNone/>
            </a:pPr>
            <a:r>
              <a:t/>
            </a:r>
            <a:endParaRPr sz="2100"/>
          </a:p>
        </p:txBody>
      </p:sp>
      <p:sp>
        <p:nvSpPr>
          <p:cNvPr id="969" name="Google Shape;969;p123"/>
          <p:cNvSpPr txBox="1"/>
          <p:nvPr/>
        </p:nvSpPr>
        <p:spPr>
          <a:xfrm>
            <a:off x="311700" y="3371000"/>
            <a:ext cx="7857000" cy="158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Challenges</a:t>
            </a:r>
            <a:endParaRPr b="1" i="0" sz="1600" u="none" cap="none" strike="noStrike">
              <a:solidFill>
                <a:schemeClr val="dk1"/>
              </a:solidFill>
              <a:latin typeface="Arial"/>
              <a:ea typeface="Arial"/>
              <a:cs typeface="Arial"/>
              <a:sym typeface="Arial"/>
            </a:endParaRPr>
          </a:p>
          <a:p>
            <a:pPr indent="-317500" lvl="0" marL="457200" marR="0" rtl="0" algn="l">
              <a:lnSpc>
                <a:spcPct val="115000"/>
              </a:lnSpc>
              <a:spcBef>
                <a:spcPts val="120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Complexity of Query Formulation</a:t>
            </a:r>
            <a:r>
              <a:rPr b="0" i="0" lang="en" sz="1400" u="none" cap="none" strike="noStrike">
                <a:solidFill>
                  <a:schemeClr val="dk1"/>
                </a:solidFill>
                <a:latin typeface="Arial"/>
                <a:ea typeface="Arial"/>
                <a:cs typeface="Arial"/>
                <a:sym typeface="Arial"/>
              </a:rPr>
              <a:t>: Users need to be familiar with the document structure to effectively formulate queries targeting specific segments.</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Segment Weighting</a:t>
            </a:r>
            <a:r>
              <a:rPr b="0" i="0" lang="en" sz="1400" u="none" cap="none" strike="noStrike">
                <a:solidFill>
                  <a:schemeClr val="dk1"/>
                </a:solidFill>
                <a:latin typeface="Arial"/>
                <a:ea typeface="Arial"/>
                <a:cs typeface="Arial"/>
                <a:sym typeface="Arial"/>
              </a:rPr>
              <a:t>: Determining appropriate weights for different segments can be challenging and might require domain-specific knowledge or user feedback.</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f6f8d14d9e_0_30"/>
          <p:cNvSpPr txBox="1"/>
          <p:nvPr>
            <p:ph idx="1" type="subTitle"/>
          </p:nvPr>
        </p:nvSpPr>
        <p:spPr>
          <a:xfrm>
            <a:off x="311700" y="-137675"/>
            <a:ext cx="8520600" cy="522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SzPct val="108108"/>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36" name="Google Shape;136;g2f6f8d14d9e_0_30"/>
          <p:cNvSpPr txBox="1"/>
          <p:nvPr>
            <p:ph idx="1" type="subTitle"/>
          </p:nvPr>
        </p:nvSpPr>
        <p:spPr>
          <a:xfrm>
            <a:off x="124200" y="537325"/>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2800"/>
              <a:buNone/>
            </a:pPr>
            <a:r>
              <a:rPr b="1" lang="en" sz="1600">
                <a:solidFill>
                  <a:schemeClr val="dk1"/>
                </a:solidFill>
              </a:rPr>
              <a:t>9. Time-Based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Temporal IR</a:t>
            </a:r>
            <a:r>
              <a:rPr lang="en" sz="1600">
                <a:solidFill>
                  <a:schemeClr val="dk1"/>
                </a:solidFill>
              </a:rPr>
              <a:t>: Incorporates the temporal aspects of documents and queries, focusing on the freshness and timeliness of information.</a:t>
            </a:r>
            <a:endParaRPr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
        <p:nvSpPr>
          <p:cNvPr id="137" name="Google Shape;137;g2f6f8d14d9e_0_30"/>
          <p:cNvSpPr txBox="1"/>
          <p:nvPr>
            <p:ph idx="1" type="subTitle"/>
          </p:nvPr>
        </p:nvSpPr>
        <p:spPr>
          <a:xfrm>
            <a:off x="124200" y="2081850"/>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2800"/>
              <a:buNone/>
            </a:pPr>
            <a:r>
              <a:rPr b="1" lang="en" sz="1600">
                <a:solidFill>
                  <a:schemeClr val="dk1"/>
                </a:solidFill>
              </a:rPr>
              <a:t>10. Graph-Based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PageRank</a:t>
            </a:r>
            <a:r>
              <a:rPr lang="en" sz="1600">
                <a:solidFill>
                  <a:schemeClr val="dk1"/>
                </a:solidFill>
              </a:rPr>
              <a:t>: Uses link analysis to determine the importance of web pages, ranking them based on their connections.</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HITS Algorithm</a:t>
            </a:r>
            <a:r>
              <a:rPr lang="en" sz="1600">
                <a:solidFill>
                  <a:schemeClr val="dk1"/>
                </a:solidFill>
              </a:rPr>
              <a:t>: Identifies hubs and authorities in a network of documents to rank them based on their link structure.</a:t>
            </a:r>
            <a:endParaRPr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b="1"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
        <p:nvSpPr>
          <p:cNvPr id="138" name="Google Shape;138;g2f6f8d14d9e_0_30"/>
          <p:cNvSpPr txBox="1"/>
          <p:nvPr/>
        </p:nvSpPr>
        <p:spPr>
          <a:xfrm>
            <a:off x="184525" y="3883975"/>
            <a:ext cx="8579100" cy="164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Summary</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Each IR model has its own strengths and weaknesses, making them suitable for different types of information retrieval tasks and contexts. The choice of model depends on the specific </a:t>
            </a:r>
            <a:r>
              <a:rPr b="0" i="0" lang="en" sz="1100" u="none" cap="none" strike="noStrike">
                <a:solidFill>
                  <a:schemeClr val="dk1"/>
                </a:solidFill>
                <a:latin typeface="Arial"/>
                <a:ea typeface="Arial"/>
                <a:cs typeface="Arial"/>
                <a:sym typeface="Arial"/>
              </a:rPr>
              <a:t>requirements of the retrieval system, the nature of the documents and queries, and the desired balance between precision and recall.</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4"/>
          <p:cNvSpPr txBox="1"/>
          <p:nvPr>
            <p:ph type="title"/>
          </p:nvPr>
        </p:nvSpPr>
        <p:spPr>
          <a:xfrm>
            <a:off x="311700" y="445025"/>
            <a:ext cx="8031000" cy="572700"/>
          </a:xfrm>
          <a:prstGeom prst="rect">
            <a:avLst/>
          </a:prstGeom>
          <a:noFill/>
          <a:ln>
            <a:noFill/>
          </a:ln>
        </p:spPr>
        <p:txBody>
          <a:bodyPr anchorCtr="0" anchor="t" bIns="91425" lIns="91425" spcFirstLastPara="1" rIns="91425" wrap="square" tIns="91425">
            <a:normAutofit/>
          </a:bodyPr>
          <a:lstStyle/>
          <a:p>
            <a:pPr indent="0" lvl="0" marL="0" marR="396666" rtl="0" algn="l">
              <a:lnSpc>
                <a:spcPct val="100000"/>
              </a:lnSpc>
              <a:spcBef>
                <a:spcPts val="0"/>
              </a:spcBef>
              <a:spcAft>
                <a:spcPts val="0"/>
              </a:spcAft>
              <a:buSzPts val="990"/>
              <a:buNone/>
            </a:pPr>
            <a:r>
              <a:rPr lang="en" sz="2420"/>
              <a:t>Structured Retrieval Models based on Proximal Nodes</a:t>
            </a:r>
            <a:endParaRPr sz="2420"/>
          </a:p>
        </p:txBody>
      </p:sp>
      <p:sp>
        <p:nvSpPr>
          <p:cNvPr id="975" name="Google Shape;975;p1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chemeClr val="dk1"/>
              </a:buClr>
              <a:buSzPts val="1300"/>
              <a:buChar char="●"/>
            </a:pPr>
            <a:r>
              <a:rPr lang="en" sz="1300">
                <a:solidFill>
                  <a:schemeClr val="dk1"/>
                </a:solidFill>
              </a:rPr>
              <a:t>Structured retrieval models based on proximal nodes involve a sophisticated approach to information retrieval (IR) that enhances traditional models by </a:t>
            </a:r>
            <a:r>
              <a:rPr lang="en" sz="1300">
                <a:solidFill>
                  <a:srgbClr val="FF0000"/>
                </a:solidFill>
              </a:rPr>
              <a:t>considering the proximity of relevant nodes (or terms) within a document or database.</a:t>
            </a:r>
            <a:endParaRPr sz="1300">
              <a:solidFill>
                <a:srgbClr val="FF0000"/>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This method focuses not only on the occurrence of individual terms but also on their co-occurrence and relative positions, thus improving the relevance and accuracy of search results.</a:t>
            </a:r>
            <a:endParaRPr sz="1300">
              <a:solidFill>
                <a:schemeClr val="dk1"/>
              </a:solidFill>
            </a:endParaRPr>
          </a:p>
        </p:txBody>
      </p:sp>
      <p:sp>
        <p:nvSpPr>
          <p:cNvPr id="976" name="Google Shape;976;p124"/>
          <p:cNvSpPr txBox="1"/>
          <p:nvPr/>
        </p:nvSpPr>
        <p:spPr>
          <a:xfrm>
            <a:off x="369725" y="2490275"/>
            <a:ext cx="8031000" cy="214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Key Concepts:</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Proximal Nodes</a:t>
            </a:r>
            <a:r>
              <a:rPr b="0" i="0" lang="en" sz="1300" u="none" cap="none" strike="noStrike">
                <a:solidFill>
                  <a:schemeClr val="dk1"/>
                </a:solidFill>
                <a:latin typeface="Arial"/>
                <a:ea typeface="Arial"/>
                <a:cs typeface="Arial"/>
                <a:sym typeface="Arial"/>
              </a:rPr>
              <a:t>: These are points or locations within a document or dataset that are close to each other and contain related information. The proximity is typically measured in terms of distance within the text or graph, such as the number of words, sentences, or links between terms.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Structured Retrieval Models</a:t>
            </a:r>
            <a:r>
              <a:rPr b="0" i="0" lang="en" sz="1300" u="none" cap="none" strike="noStrike">
                <a:solidFill>
                  <a:schemeClr val="dk1"/>
                </a:solidFill>
                <a:latin typeface="Arial"/>
                <a:ea typeface="Arial"/>
                <a:cs typeface="Arial"/>
                <a:sym typeface="Arial"/>
              </a:rPr>
              <a:t>: These models extend the traditional IR models (like vector space models or probabilistic models) by incorporating structured data such as graphs, trees, or sequences that represent the relationship between different elements. This structure allows the model to consider the connections and proximity between nodes.</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25"/>
          <p:cNvSpPr txBox="1"/>
          <p:nvPr/>
        </p:nvSpPr>
        <p:spPr>
          <a:xfrm>
            <a:off x="632875" y="228600"/>
            <a:ext cx="7742400" cy="4668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4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Key Concepts:</a:t>
            </a:r>
            <a:endParaRPr b="1" i="0" sz="1300" u="none" cap="none" strike="noStrike">
              <a:solidFill>
                <a:schemeClr val="dk1"/>
              </a:solidFill>
              <a:latin typeface="Arial"/>
              <a:ea typeface="Arial"/>
              <a:cs typeface="Arial"/>
              <a:sym typeface="Arial"/>
            </a:endParaRPr>
          </a:p>
          <a:p>
            <a:pPr indent="0" lvl="0" marL="457200" marR="0" rtl="0" algn="just">
              <a:lnSpc>
                <a:spcPct val="100000"/>
              </a:lnSpc>
              <a:spcBef>
                <a:spcPts val="400"/>
              </a:spcBef>
              <a:spcAft>
                <a:spcPts val="0"/>
              </a:spcAft>
              <a:buClr>
                <a:srgbClr val="000000"/>
              </a:buClr>
              <a:buSzPts val="1300"/>
              <a:buFont typeface="Arial"/>
              <a:buNone/>
            </a:pPr>
            <a:r>
              <a:t/>
            </a:r>
            <a:endParaRPr b="1" i="0" sz="1300" u="none" cap="none" strike="noStrike">
              <a:solidFill>
                <a:schemeClr val="dk1"/>
              </a:solidFill>
              <a:latin typeface="Arial"/>
              <a:ea typeface="Arial"/>
              <a:cs typeface="Arial"/>
              <a:sym typeface="Arial"/>
            </a:endParaRPr>
          </a:p>
          <a:p>
            <a:pPr indent="-311150" lvl="0" marL="457200" marR="0" rtl="0" algn="just">
              <a:lnSpc>
                <a:spcPct val="100000"/>
              </a:lnSpc>
              <a:spcBef>
                <a:spcPts val="0"/>
              </a:spcBef>
              <a:spcAft>
                <a:spcPts val="0"/>
              </a:spcAft>
              <a:buClr>
                <a:schemeClr val="dk1"/>
              </a:buClr>
              <a:buSzPts val="1300"/>
              <a:buFont typeface="Arial"/>
              <a:buAutoNum type="arabicPeriod" startAt="3"/>
            </a:pPr>
            <a:r>
              <a:rPr b="1" i="0" lang="en" sz="1300" u="none" cap="none" strike="noStrike">
                <a:solidFill>
                  <a:schemeClr val="dk1"/>
                </a:solidFill>
                <a:latin typeface="Arial"/>
                <a:ea typeface="Arial"/>
                <a:cs typeface="Arial"/>
                <a:sym typeface="Arial"/>
              </a:rPr>
              <a:t>Proximity-Based Scoring</a:t>
            </a:r>
            <a:r>
              <a:rPr b="0" i="0" lang="en" sz="1300" u="none" cap="none" strike="noStrike">
                <a:solidFill>
                  <a:schemeClr val="dk1"/>
                </a:solidFill>
                <a:latin typeface="Arial"/>
                <a:ea typeface="Arial"/>
                <a:cs typeface="Arial"/>
                <a:sym typeface="Arial"/>
              </a:rPr>
              <a:t>: The core idea behind these models is that the closer the relevant nodes (terms) are to each other, the more likely the document is to be relevant to the query. For example, if two search terms appear close together in a document, that document may be ranked higher because it's more likely to address the query's intent.</a:t>
            </a:r>
            <a:endParaRPr b="0" i="0" sz="13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just">
              <a:lnSpc>
                <a:spcPct val="100000"/>
              </a:lnSpc>
              <a:spcBef>
                <a:spcPts val="0"/>
              </a:spcBef>
              <a:spcAft>
                <a:spcPts val="0"/>
              </a:spcAft>
              <a:buClr>
                <a:schemeClr val="dk1"/>
              </a:buClr>
              <a:buSzPts val="1300"/>
              <a:buFont typeface="Arial"/>
              <a:buAutoNum type="arabicPeriod" startAt="3"/>
            </a:pPr>
            <a:r>
              <a:rPr b="1" i="0" lang="en" sz="1300" u="none" cap="none" strike="noStrike">
                <a:solidFill>
                  <a:schemeClr val="dk1"/>
                </a:solidFill>
                <a:latin typeface="Arial"/>
                <a:ea typeface="Arial"/>
                <a:cs typeface="Arial"/>
                <a:sym typeface="Arial"/>
              </a:rPr>
              <a:t>Graph-Based Retrieval</a:t>
            </a:r>
            <a:r>
              <a:rPr b="0" i="0" lang="en" sz="1300" u="none" cap="none" strike="noStrike">
                <a:solidFill>
                  <a:schemeClr val="dk1"/>
                </a:solidFill>
                <a:latin typeface="Arial"/>
                <a:ea typeface="Arial"/>
                <a:cs typeface="Arial"/>
                <a:sym typeface="Arial"/>
              </a:rPr>
              <a:t>: One common approach is to represent documents and queries as graphs where nodes represent terms or concepts, and edges represent relationships or proximity. The retrieval process then involves searching for subgraphs or patterns within these graphs that match the query.</a:t>
            </a:r>
            <a:endParaRPr b="0" i="0" sz="13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just">
              <a:lnSpc>
                <a:spcPct val="100000"/>
              </a:lnSpc>
              <a:spcBef>
                <a:spcPts val="0"/>
              </a:spcBef>
              <a:spcAft>
                <a:spcPts val="0"/>
              </a:spcAft>
              <a:buClr>
                <a:schemeClr val="dk1"/>
              </a:buClr>
              <a:buSzPts val="1300"/>
              <a:buFont typeface="Arial"/>
              <a:buAutoNum type="arabicPeriod" startAt="3"/>
            </a:pPr>
            <a:r>
              <a:rPr b="1" i="0" lang="en" sz="1300" u="none" cap="none" strike="noStrike">
                <a:solidFill>
                  <a:schemeClr val="dk1"/>
                </a:solidFill>
                <a:latin typeface="Arial"/>
                <a:ea typeface="Arial"/>
                <a:cs typeface="Arial"/>
                <a:sym typeface="Arial"/>
              </a:rPr>
              <a:t>Query Expansion</a:t>
            </a:r>
            <a:r>
              <a:rPr b="0" i="0" lang="en" sz="1300" u="none" cap="none" strike="noStrike">
                <a:solidFill>
                  <a:schemeClr val="dk1"/>
                </a:solidFill>
                <a:latin typeface="Arial"/>
                <a:ea typeface="Arial"/>
                <a:cs typeface="Arial"/>
                <a:sym typeface="Arial"/>
              </a:rPr>
              <a:t>: Structured retrieval models often involve query expansion techniques where the original query is enhanced by adding related terms or concepts that are connected through the graph structure. This can improve the retrieval of relevant documents that might not contain the exact query terms but are semantically related.</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just">
              <a:lnSpc>
                <a:spcPct val="100000"/>
              </a:lnSpc>
              <a:spcBef>
                <a:spcPts val="0"/>
              </a:spcBef>
              <a:spcAft>
                <a:spcPts val="0"/>
              </a:spcAft>
              <a:buClr>
                <a:schemeClr val="dk1"/>
              </a:buClr>
              <a:buSzPts val="1300"/>
              <a:buFont typeface="Arial"/>
              <a:buAutoNum type="arabicPeriod" startAt="3"/>
            </a:pPr>
            <a:r>
              <a:rPr b="1" i="0" lang="en" sz="1300" u="none" cap="none" strike="noStrike">
                <a:solidFill>
                  <a:schemeClr val="dk1"/>
                </a:solidFill>
                <a:latin typeface="Arial"/>
                <a:ea typeface="Arial"/>
                <a:cs typeface="Arial"/>
                <a:sym typeface="Arial"/>
              </a:rPr>
              <a:t>Applications</a:t>
            </a:r>
            <a:r>
              <a:rPr b="0" i="0" lang="en" sz="1300" u="none" cap="none" strike="noStrike">
                <a:solidFill>
                  <a:schemeClr val="dk1"/>
                </a:solidFill>
                <a:latin typeface="Arial"/>
                <a:ea typeface="Arial"/>
                <a:cs typeface="Arial"/>
                <a:sym typeface="Arial"/>
              </a:rPr>
              <a:t>: These models are particularly useful in domains </a:t>
            </a:r>
            <a:r>
              <a:rPr b="0" i="0" lang="en" sz="1300" u="none" cap="none" strike="noStrike">
                <a:solidFill>
                  <a:srgbClr val="FF0000"/>
                </a:solidFill>
                <a:latin typeface="Arial"/>
                <a:ea typeface="Arial"/>
                <a:cs typeface="Arial"/>
                <a:sym typeface="Arial"/>
              </a:rPr>
              <a:t>where relationships between concepts are crucial,</a:t>
            </a:r>
            <a:r>
              <a:rPr b="0" i="0" lang="en" sz="1300" u="none" cap="none" strike="noStrike">
                <a:solidFill>
                  <a:schemeClr val="dk1"/>
                </a:solidFill>
                <a:latin typeface="Arial"/>
                <a:ea typeface="Arial"/>
                <a:cs typeface="Arial"/>
                <a:sym typeface="Arial"/>
              </a:rPr>
              <a:t> such as biomedical literature retrieval, legal document analysis, or any context where the structure of information plays a significant role.</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26"/>
          <p:cNvSpPr txBox="1"/>
          <p:nvPr>
            <p:ph type="title"/>
          </p:nvPr>
        </p:nvSpPr>
        <p:spPr>
          <a:xfrm>
            <a:off x="311700" y="64025"/>
            <a:ext cx="8292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820"/>
              <a:t>Example: Legal Document Retrieval Using Structured Retrieval Models Based on Proximal Nodes</a:t>
            </a:r>
            <a:endParaRPr sz="1820"/>
          </a:p>
        </p:txBody>
      </p:sp>
      <p:sp>
        <p:nvSpPr>
          <p:cNvPr id="987" name="Google Shape;987;p126"/>
          <p:cNvSpPr txBox="1"/>
          <p:nvPr/>
        </p:nvSpPr>
        <p:spPr>
          <a:xfrm>
            <a:off x="76125" y="751450"/>
            <a:ext cx="82230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400"/>
              </a:spcAft>
              <a:buClr>
                <a:srgbClr val="000000"/>
              </a:buClr>
              <a:buSzPts val="1300"/>
              <a:buFont typeface="Arial"/>
              <a:buNone/>
            </a:pPr>
            <a:r>
              <a:rPr b="1" i="0" lang="en" sz="1300" u="none" cap="none" strike="noStrike">
                <a:solidFill>
                  <a:schemeClr val="dk1"/>
                </a:solidFill>
                <a:latin typeface="Arial"/>
                <a:ea typeface="Arial"/>
                <a:cs typeface="Arial"/>
                <a:sym typeface="Arial"/>
              </a:rPr>
              <a:t>Scenario: </a:t>
            </a:r>
            <a:r>
              <a:rPr b="0" i="0" lang="en" sz="1300" u="none" cap="none" strike="noStrike">
                <a:solidFill>
                  <a:schemeClr val="dk1"/>
                </a:solidFill>
                <a:latin typeface="Arial"/>
                <a:ea typeface="Arial"/>
                <a:cs typeface="Arial"/>
                <a:sym typeface="Arial"/>
              </a:rPr>
              <a:t>A legal researcher is investigating how "trade secrets" are protected under "non-compete agreements" in the context of "intellectual property" law.</a:t>
            </a:r>
            <a:endParaRPr b="0" i="0" sz="1300" u="none" cap="none" strike="noStrike">
              <a:solidFill>
                <a:schemeClr val="dk1"/>
              </a:solidFill>
              <a:latin typeface="Arial"/>
              <a:ea typeface="Arial"/>
              <a:cs typeface="Arial"/>
              <a:sym typeface="Arial"/>
            </a:endParaRPr>
          </a:p>
        </p:txBody>
      </p:sp>
      <p:sp>
        <p:nvSpPr>
          <p:cNvPr id="988" name="Google Shape;988;p126"/>
          <p:cNvSpPr txBox="1"/>
          <p:nvPr/>
        </p:nvSpPr>
        <p:spPr>
          <a:xfrm>
            <a:off x="76125" y="13031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rgbClr val="000000"/>
              </a:buClr>
              <a:buSzPts val="1500"/>
              <a:buFont typeface="Arial"/>
              <a:buNone/>
            </a:pPr>
            <a:r>
              <a:rPr b="1" i="0" lang="en" sz="1500" u="none" cap="none" strike="noStrike">
                <a:solidFill>
                  <a:schemeClr val="dk1"/>
                </a:solidFill>
                <a:latin typeface="Arial"/>
                <a:ea typeface="Arial"/>
                <a:cs typeface="Arial"/>
                <a:sym typeface="Arial"/>
              </a:rPr>
              <a:t>Data Representation:</a:t>
            </a:r>
            <a:endParaRPr b="1" i="0" sz="1500" u="none" cap="none" strike="noStrike">
              <a:solidFill>
                <a:schemeClr val="dk1"/>
              </a:solidFill>
              <a:latin typeface="Arial"/>
              <a:ea typeface="Arial"/>
              <a:cs typeface="Arial"/>
              <a:sym typeface="Arial"/>
            </a:endParaRPr>
          </a:p>
        </p:txBody>
      </p:sp>
      <p:sp>
        <p:nvSpPr>
          <p:cNvPr id="989" name="Google Shape;989;p126"/>
          <p:cNvSpPr txBox="1"/>
          <p:nvPr/>
        </p:nvSpPr>
        <p:spPr>
          <a:xfrm>
            <a:off x="76200" y="1600200"/>
            <a:ext cx="8603700" cy="35763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Arial"/>
              <a:buAutoNum type="arabicPeriod"/>
            </a:pPr>
            <a:r>
              <a:rPr b="1" i="0" lang="en" sz="1300" u="none" cap="none" strike="noStrike">
                <a:solidFill>
                  <a:schemeClr val="dk1"/>
                </a:solidFill>
                <a:latin typeface="Arial"/>
                <a:ea typeface="Arial"/>
                <a:cs typeface="Arial"/>
                <a:sym typeface="Arial"/>
              </a:rPr>
              <a:t>Document Collection</a:t>
            </a:r>
            <a:r>
              <a:rPr b="0" i="0" lang="en"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825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   The corpus consists of legal documents, such as court cases, legal analyses, and statutes, where terms related to "trade secrets," "non-compete agreements," and "intellectual property" might appear.</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AutoNum type="arabicPeriod" startAt="2"/>
            </a:pPr>
            <a:r>
              <a:rPr b="1" i="0" lang="en" sz="1300" u="none" cap="none" strike="noStrike">
                <a:solidFill>
                  <a:schemeClr val="dk1"/>
                </a:solidFill>
                <a:latin typeface="Arial"/>
                <a:ea typeface="Arial"/>
                <a:cs typeface="Arial"/>
                <a:sym typeface="Arial"/>
              </a:rPr>
              <a:t>Graph Construction</a:t>
            </a:r>
            <a:r>
              <a:rPr b="0" i="0" lang="en"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825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   Each legal document is transformed into a graph. Here’s how this works:</a:t>
            </a:r>
            <a:endParaRPr b="0" i="0" sz="1300" u="none" cap="none" strike="noStrike">
              <a:solidFill>
                <a:schemeClr val="dk1"/>
              </a:solidFill>
              <a:latin typeface="Arial"/>
              <a:ea typeface="Arial"/>
              <a:cs typeface="Arial"/>
              <a:sym typeface="Arial"/>
            </a:endParaRPr>
          </a:p>
          <a:p>
            <a:pPr indent="-311150" lvl="1" marL="9144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Nodes</a:t>
            </a:r>
            <a:r>
              <a:rPr b="0" i="0" lang="en" sz="1300" u="none" cap="none" strike="noStrike">
                <a:solidFill>
                  <a:schemeClr val="dk1"/>
                </a:solidFill>
                <a:latin typeface="Arial"/>
                <a:ea typeface="Arial"/>
                <a:cs typeface="Arial"/>
                <a:sym typeface="Arial"/>
              </a:rPr>
              <a:t>: Key legal concepts or terms are identified and treated as nodes. In this case, terms like "trade secrets," "non-compete agreements," and "intellectual property" become nodes.</a:t>
            </a:r>
            <a:endParaRPr b="0" i="0" sz="1300" u="none" cap="none" strike="noStrike">
              <a:solidFill>
                <a:schemeClr val="dk1"/>
              </a:solidFill>
              <a:latin typeface="Arial"/>
              <a:ea typeface="Arial"/>
              <a:cs typeface="Arial"/>
              <a:sym typeface="Arial"/>
            </a:endParaRPr>
          </a:p>
          <a:p>
            <a:pPr indent="-311150" lvl="1" marL="9144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Edges</a:t>
            </a:r>
            <a:r>
              <a:rPr b="0" i="0" lang="en" sz="1300" u="none" cap="none" strike="noStrike">
                <a:solidFill>
                  <a:schemeClr val="dk1"/>
                </a:solidFill>
                <a:latin typeface="Arial"/>
                <a:ea typeface="Arial"/>
                <a:cs typeface="Arial"/>
                <a:sym typeface="Arial"/>
              </a:rPr>
              <a:t>: Relationships between these nodes are represented by edges. The weight of an edge reflects the proximity of these terms within the document:</a:t>
            </a:r>
            <a:endParaRPr b="0" i="0" sz="1300" u="none" cap="none" strike="noStrike">
              <a:solidFill>
                <a:schemeClr val="dk1"/>
              </a:solidFill>
              <a:latin typeface="Arial"/>
              <a:ea typeface="Arial"/>
              <a:cs typeface="Arial"/>
              <a:sym typeface="Arial"/>
            </a:endParaRPr>
          </a:p>
          <a:p>
            <a:pPr indent="-311150" lvl="2" marL="13716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Sentence-level proximity</a:t>
            </a:r>
            <a:r>
              <a:rPr b="0" i="0" lang="en" sz="1300" u="none" cap="none" strike="noStrike">
                <a:solidFill>
                  <a:schemeClr val="dk1"/>
                </a:solidFill>
                <a:latin typeface="Arial"/>
                <a:ea typeface="Arial"/>
                <a:cs typeface="Arial"/>
                <a:sym typeface="Arial"/>
              </a:rPr>
              <a:t>: Terms appearing within the same sentence have the highest proximity score.</a:t>
            </a:r>
            <a:endParaRPr b="0" i="0" sz="1300" u="none" cap="none" strike="noStrike">
              <a:solidFill>
                <a:schemeClr val="dk1"/>
              </a:solidFill>
              <a:latin typeface="Arial"/>
              <a:ea typeface="Arial"/>
              <a:cs typeface="Arial"/>
              <a:sym typeface="Arial"/>
            </a:endParaRPr>
          </a:p>
          <a:p>
            <a:pPr indent="-311150" lvl="2" marL="13716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Paragraph-level proximity</a:t>
            </a:r>
            <a:r>
              <a:rPr b="0" i="0" lang="en" sz="1300" u="none" cap="none" strike="noStrike">
                <a:solidFill>
                  <a:schemeClr val="dk1"/>
                </a:solidFill>
                <a:latin typeface="Arial"/>
                <a:ea typeface="Arial"/>
                <a:cs typeface="Arial"/>
                <a:sym typeface="Arial"/>
              </a:rPr>
              <a:t>: Terms appearing in the same paragraph but different sentences have a slightly lower proximity score.</a:t>
            </a:r>
            <a:endParaRPr b="0" i="0" sz="1300" u="none" cap="none" strike="noStrike">
              <a:solidFill>
                <a:schemeClr val="dk1"/>
              </a:solidFill>
              <a:latin typeface="Arial"/>
              <a:ea typeface="Arial"/>
              <a:cs typeface="Arial"/>
              <a:sym typeface="Arial"/>
            </a:endParaRPr>
          </a:p>
          <a:p>
            <a:pPr indent="-311150" lvl="2" marL="13716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Section-level proximity</a:t>
            </a:r>
            <a:r>
              <a:rPr b="0" i="0" lang="en" sz="1300" u="none" cap="none" strike="noStrike">
                <a:solidFill>
                  <a:schemeClr val="dk1"/>
                </a:solidFill>
                <a:latin typeface="Arial"/>
                <a:ea typeface="Arial"/>
                <a:cs typeface="Arial"/>
                <a:sym typeface="Arial"/>
              </a:rPr>
              <a:t>: Terms appearing in the same section or chapter have the lowest proximity score.</a:t>
            </a:r>
            <a:endParaRPr b="0" i="0" sz="13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7"/>
          <p:cNvSpPr txBox="1"/>
          <p:nvPr>
            <p:ph idx="1" type="body"/>
          </p:nvPr>
        </p:nvSpPr>
        <p:spPr>
          <a:xfrm>
            <a:off x="311700" y="210950"/>
            <a:ext cx="8520600" cy="43578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3.   Example Document Graph</a:t>
            </a:r>
            <a:r>
              <a:rPr lang="en" sz="1300">
                <a:solidFill>
                  <a:schemeClr val="dk1"/>
                </a:solidFill>
              </a:rPr>
              <a:t>:</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Suppose we have a legal document with the following relevant excerpt: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 sz="1300">
                <a:solidFill>
                  <a:schemeClr val="dk1"/>
                </a:solidFill>
              </a:rPr>
              <a:t>Paragraph 1</a:t>
            </a:r>
            <a:r>
              <a:rPr lang="en" sz="1300">
                <a:solidFill>
                  <a:schemeClr val="dk1"/>
                </a:solidFill>
              </a:rPr>
              <a:t>: "Intellectual property rights often intersect with trade secrets. A non-compete agreement can protect these secrets by restricting former employees from joining competitors."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 sz="1300">
                <a:solidFill>
                  <a:schemeClr val="dk1"/>
                </a:solidFill>
              </a:rPr>
              <a:t>Paragraph 2</a:t>
            </a:r>
            <a:r>
              <a:rPr lang="en" sz="1300">
                <a:solidFill>
                  <a:schemeClr val="dk1"/>
                </a:solidFill>
              </a:rPr>
              <a:t>: "In cases involving intellectual property, courts have upheld the use of non-compete agreements to prevent the misuse of trade secrets."</a:t>
            </a:r>
            <a:endParaRPr sz="1300">
              <a:solidFill>
                <a:schemeClr val="dk1"/>
              </a:solidFill>
            </a:endParaRPr>
          </a:p>
          <a:p>
            <a:pPr indent="0" lvl="0" marL="914400" rtl="0" algn="l">
              <a:lnSpc>
                <a:spcPct val="115000"/>
              </a:lnSpc>
              <a:spcBef>
                <a:spcPts val="1200"/>
              </a:spcBef>
              <a:spcAft>
                <a:spcPts val="0"/>
              </a:spcAft>
              <a:buSzPts val="1800"/>
              <a:buNone/>
            </a:pPr>
            <a:r>
              <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This document would be represented as a graph:</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 sz="1300">
                <a:solidFill>
                  <a:schemeClr val="dk1"/>
                </a:solidFill>
              </a:rPr>
              <a:t>Nodes</a:t>
            </a:r>
            <a:r>
              <a:rPr lang="en" sz="1300">
                <a:solidFill>
                  <a:schemeClr val="dk1"/>
                </a:solidFill>
              </a:rPr>
              <a:t>: "Intellectual property," "trade secrets," "non-compete agreements"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 sz="1300">
                <a:solidFill>
                  <a:schemeClr val="dk1"/>
                </a:solidFill>
              </a:rPr>
              <a:t>Edges</a:t>
            </a:r>
            <a:r>
              <a:rPr lang="en" sz="1300">
                <a:solidFill>
                  <a:schemeClr val="dk1"/>
                </a:solidFill>
              </a:rPr>
              <a:t>:</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High-weight edge between "intellectual property" and "trade secrets" within Paragraph 1 (sentence-level proximity).</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High-weight edge between "trade secrets" and "non-compete agreements" within Paragraph 1 (sentence-level proximity).</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Medium-weight edge between "intellectual property" and "non-compete agreements" (paragraph-level proximity).</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Another set of edges for the relationships in Paragraph 2, reinforcing the connections.</a:t>
            </a:r>
            <a:endParaRPr sz="1300">
              <a:solidFill>
                <a:schemeClr val="dk1"/>
              </a:solidFill>
            </a:endParaRPr>
          </a:p>
          <a:p>
            <a:pPr indent="0" lvl="0" marL="0" rtl="0" algn="l">
              <a:lnSpc>
                <a:spcPct val="115000"/>
              </a:lnSpc>
              <a:spcBef>
                <a:spcPts val="1200"/>
              </a:spcBef>
              <a:spcAft>
                <a:spcPts val="1200"/>
              </a:spcAft>
              <a:buSzPts val="1800"/>
              <a:buNone/>
            </a:pPr>
            <a:r>
              <a:t/>
            </a:r>
            <a:endParaRPr sz="13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28"/>
          <p:cNvSpPr txBox="1"/>
          <p:nvPr/>
        </p:nvSpPr>
        <p:spPr>
          <a:xfrm>
            <a:off x="381000" y="0"/>
            <a:ext cx="7777200" cy="999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Query Processing:</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300"/>
              <a:buFont typeface="Arial"/>
              <a:buNone/>
            </a:pPr>
            <a:r>
              <a:rPr b="0" i="0" lang="en" sz="1300" u="none" cap="none" strike="noStrike">
                <a:solidFill>
                  <a:schemeClr val="dk1"/>
                </a:solidFill>
                <a:latin typeface="Arial"/>
                <a:ea typeface="Arial"/>
                <a:cs typeface="Arial"/>
                <a:sym typeface="Arial"/>
              </a:rPr>
              <a:t>The legal researcher’s query is: </a:t>
            </a:r>
            <a:r>
              <a:rPr b="1" i="0" lang="en" sz="1300" u="none" cap="none" strike="noStrike">
                <a:solidFill>
                  <a:schemeClr val="dk1"/>
                </a:solidFill>
                <a:latin typeface="Arial"/>
                <a:ea typeface="Arial"/>
                <a:cs typeface="Arial"/>
                <a:sym typeface="Arial"/>
              </a:rPr>
              <a:t>"How are trade secrets protected under non-compete agreements within the framework of intellectual property law?"</a:t>
            </a:r>
            <a:endParaRPr b="1" i="0" sz="1300" u="none" cap="none" strike="noStrike">
              <a:solidFill>
                <a:schemeClr val="dk1"/>
              </a:solidFill>
              <a:latin typeface="Arial"/>
              <a:ea typeface="Arial"/>
              <a:cs typeface="Arial"/>
              <a:sym typeface="Arial"/>
            </a:endParaRPr>
          </a:p>
        </p:txBody>
      </p:sp>
      <p:sp>
        <p:nvSpPr>
          <p:cNvPr id="1000" name="Google Shape;1000;p128"/>
          <p:cNvSpPr txBox="1"/>
          <p:nvPr/>
        </p:nvSpPr>
        <p:spPr>
          <a:xfrm>
            <a:off x="435375" y="1380000"/>
            <a:ext cx="7494600" cy="168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1. Query Representation:</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query is represented as a set of nodes: "trade secrets," "non-compete agreements," and "intellectual property."</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Since the query specifically asks about "protection," we might include a node for "protection" as well, though it would be connected to the main nodes with a lower weight unless it appears in the same context.</a:t>
            </a:r>
            <a:endParaRPr b="0" i="0" sz="1300" u="none" cap="none" strike="noStrike">
              <a:solidFill>
                <a:schemeClr val="dk1"/>
              </a:solidFill>
              <a:latin typeface="Arial"/>
              <a:ea typeface="Arial"/>
              <a:cs typeface="Arial"/>
              <a:sym typeface="Arial"/>
            </a:endParaRPr>
          </a:p>
        </p:txBody>
      </p:sp>
      <p:sp>
        <p:nvSpPr>
          <p:cNvPr id="1001" name="Google Shape;1001;p128"/>
          <p:cNvSpPr txBox="1"/>
          <p:nvPr/>
        </p:nvSpPr>
        <p:spPr>
          <a:xfrm>
            <a:off x="435375" y="3297900"/>
            <a:ext cx="7722900" cy="145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2. Subgraph Matching:</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retrieval model searches for subgraphs within the document graphs that match the structure of the query graph.</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It looks for clusters of nodes where "trade secrets," "non-compete agreements," and "intellectual property" are closely connected, with higher weights assigned to those connections.</a:t>
            </a:r>
            <a:endParaRPr b="0" i="0" sz="13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29"/>
          <p:cNvSpPr txBox="1"/>
          <p:nvPr/>
        </p:nvSpPr>
        <p:spPr>
          <a:xfrm>
            <a:off x="457200" y="0"/>
            <a:ext cx="8353500" cy="2379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3. Scoring and Ranking:</a:t>
            </a:r>
            <a:endParaRPr b="1" i="0" sz="1300" u="none" cap="none" strike="noStrike">
              <a:solidFill>
                <a:schemeClr val="dk1"/>
              </a:solidFill>
              <a:latin typeface="Arial"/>
              <a:ea typeface="Arial"/>
              <a:cs typeface="Arial"/>
              <a:sym typeface="Arial"/>
            </a:endParaRPr>
          </a:p>
          <a:p>
            <a:pPr indent="-311150" lvl="0" marL="457200" marR="0" rtl="0" algn="just">
              <a:lnSpc>
                <a:spcPct val="115000"/>
              </a:lnSpc>
              <a:spcBef>
                <a:spcPts val="120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Proximity Scoring</a:t>
            </a:r>
            <a:r>
              <a:rPr b="0" i="0" lang="en"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Documents where these concepts appear in close proximity (e.g., within the same paragraph or sentence) are scored higher.</a:t>
            </a: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If "protection" appears in conjunction with the key terms in a relevant context, this increases the score.</a:t>
            </a:r>
            <a:endParaRPr b="0" i="0" sz="1300" u="none" cap="none" strike="noStrike">
              <a:solidFill>
                <a:schemeClr val="dk1"/>
              </a:solidFill>
              <a:latin typeface="Arial"/>
              <a:ea typeface="Arial"/>
              <a:cs typeface="Arial"/>
              <a:sym typeface="Arial"/>
            </a:endParaRPr>
          </a:p>
          <a:p>
            <a:pPr indent="-311150" lvl="0" marL="457200" marR="0" rtl="0" algn="just">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Contextual Relevance</a:t>
            </a:r>
            <a:r>
              <a:rPr b="0" i="0" lang="en"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If a document specifically discusses how "non-compete agreements" protect "trade secrets" as a form of "intellectual property," it would receive a higher score due to the direct relevance.</a:t>
            </a:r>
            <a:endParaRPr b="0" i="0" sz="1300" u="none" cap="none" strike="noStrike">
              <a:solidFill>
                <a:schemeClr val="dk1"/>
              </a:solidFill>
              <a:latin typeface="Arial"/>
              <a:ea typeface="Arial"/>
              <a:cs typeface="Arial"/>
              <a:sym typeface="Arial"/>
            </a:endParaRPr>
          </a:p>
        </p:txBody>
      </p:sp>
      <p:sp>
        <p:nvSpPr>
          <p:cNvPr id="1007" name="Google Shape;1007;p129"/>
          <p:cNvSpPr txBox="1"/>
          <p:nvPr/>
        </p:nvSpPr>
        <p:spPr>
          <a:xfrm>
            <a:off x="457200" y="24682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Detailed Example Output:</a:t>
            </a:r>
            <a:endParaRPr b="1" i="0" sz="1400" u="none" cap="none" strike="noStrike">
              <a:solidFill>
                <a:srgbClr val="000000"/>
              </a:solidFill>
              <a:latin typeface="Arial"/>
              <a:ea typeface="Arial"/>
              <a:cs typeface="Arial"/>
              <a:sym typeface="Arial"/>
            </a:endParaRPr>
          </a:p>
        </p:txBody>
      </p:sp>
      <p:sp>
        <p:nvSpPr>
          <p:cNvPr id="1008" name="Google Shape;1008;p129"/>
          <p:cNvSpPr txBox="1"/>
          <p:nvPr/>
        </p:nvSpPr>
        <p:spPr>
          <a:xfrm>
            <a:off x="457200" y="2925075"/>
            <a:ext cx="8353500" cy="2222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Top-Ranked Document:</a:t>
            </a:r>
            <a:endParaRPr b="1" i="0" sz="1200" u="none" cap="none" strike="noStrike">
              <a:solidFill>
                <a:schemeClr val="dk1"/>
              </a:solidFill>
              <a:latin typeface="Arial"/>
              <a:ea typeface="Arial"/>
              <a:cs typeface="Arial"/>
              <a:sym typeface="Arial"/>
            </a:endParaRPr>
          </a:p>
          <a:p>
            <a:pPr indent="-304800" lvl="0" marL="457200" marR="0" rtl="0" algn="just">
              <a:lnSpc>
                <a:spcPct val="115000"/>
              </a:lnSpc>
              <a:spcBef>
                <a:spcPts val="120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Document Excerpt</a:t>
            </a:r>
            <a:r>
              <a:rPr b="0" i="0" lang="en" sz="1200" u="none" cap="none" strike="noStrike">
                <a:solidFill>
                  <a:schemeClr val="dk1"/>
                </a:solidFill>
                <a:latin typeface="Arial"/>
                <a:ea typeface="Arial"/>
                <a:cs typeface="Arial"/>
                <a:sym typeface="Arial"/>
              </a:rPr>
              <a:t>: "In a landmark case, the court ruled that non-compete agreements are essential for protecting trade secrets, especially when they are considered part of a company’s intellectual property portfolio. The court highlighted that the proximity of an employee's knowledge of trade secrets to their subsequent employment poses a significant risk to the intellectual property of the original employer."</a:t>
            </a:r>
            <a:endParaRPr b="0" i="0" sz="1200" u="none" cap="none" strike="noStrike">
              <a:solidFill>
                <a:schemeClr val="dk1"/>
              </a:solidFill>
              <a:latin typeface="Arial"/>
              <a:ea typeface="Arial"/>
              <a:cs typeface="Arial"/>
              <a:sym typeface="Arial"/>
            </a:endParaRPr>
          </a:p>
          <a:p>
            <a:pPr indent="-304800" lvl="0" marL="457200" marR="0" rtl="0" algn="just">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Proximity Analysis</a:t>
            </a:r>
            <a:r>
              <a:rPr b="0" i="0" lang="en"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1" marL="914400" marR="0" rtl="0" algn="just">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Nodes</a:t>
            </a:r>
            <a:r>
              <a:rPr b="0" i="0" lang="en" sz="1200" u="none" cap="none" strike="noStrike">
                <a:solidFill>
                  <a:schemeClr val="dk1"/>
                </a:solidFill>
                <a:latin typeface="Arial"/>
                <a:ea typeface="Arial"/>
                <a:cs typeface="Arial"/>
                <a:sym typeface="Arial"/>
              </a:rPr>
              <a:t>: "trade secrets," "non-compete agreements," "intellectual property"</a:t>
            </a:r>
            <a:endParaRPr b="0" i="0" sz="1200" u="none" cap="none" strike="noStrike">
              <a:solidFill>
                <a:schemeClr val="dk1"/>
              </a:solidFill>
              <a:latin typeface="Arial"/>
              <a:ea typeface="Arial"/>
              <a:cs typeface="Arial"/>
              <a:sym typeface="Arial"/>
            </a:endParaRPr>
          </a:p>
          <a:p>
            <a:pPr indent="-304800" lvl="1" marL="914400" marR="0" rtl="0" algn="just">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Edges</a:t>
            </a:r>
            <a:r>
              <a:rPr b="0" i="0" lang="en" sz="1200" u="none" cap="none" strike="noStrike">
                <a:solidFill>
                  <a:schemeClr val="dk1"/>
                </a:solidFill>
                <a:latin typeface="Arial"/>
                <a:ea typeface="Arial"/>
                <a:cs typeface="Arial"/>
                <a:sym typeface="Arial"/>
              </a:rPr>
              <a:t>: Strong edges connecting all three terms within the same sentence.</a:t>
            </a:r>
            <a:endParaRPr b="0" i="0" sz="1200" u="none" cap="none" strike="noStrike">
              <a:solidFill>
                <a:schemeClr val="dk1"/>
              </a:solidFill>
              <a:latin typeface="Arial"/>
              <a:ea typeface="Arial"/>
              <a:cs typeface="Arial"/>
              <a:sym typeface="Arial"/>
            </a:endParaRPr>
          </a:p>
          <a:p>
            <a:pPr indent="-304800" lvl="1" marL="914400" marR="0" rtl="0" algn="just">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Score</a:t>
            </a:r>
            <a:r>
              <a:rPr b="0" i="0" lang="en" sz="1200" u="none" cap="none" strike="noStrike">
                <a:solidFill>
                  <a:schemeClr val="dk1"/>
                </a:solidFill>
                <a:latin typeface="Arial"/>
                <a:ea typeface="Arial"/>
                <a:cs typeface="Arial"/>
                <a:sym typeface="Arial"/>
              </a:rPr>
              <a:t>: High, due to the strong, direct connections.</a:t>
            </a:r>
            <a:endParaRPr b="0" i="0" sz="12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30"/>
          <p:cNvSpPr txBox="1"/>
          <p:nvPr/>
        </p:nvSpPr>
        <p:spPr>
          <a:xfrm>
            <a:off x="228600" y="-76200"/>
            <a:ext cx="8516700" cy="179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Moderately Ranked Document:</a:t>
            </a:r>
            <a:endParaRPr b="1" i="0" sz="1200" u="none" cap="none" strike="noStrike">
              <a:solidFill>
                <a:schemeClr val="dk1"/>
              </a:solidFill>
              <a:latin typeface="Arial"/>
              <a:ea typeface="Arial"/>
              <a:cs typeface="Arial"/>
              <a:sym typeface="Arial"/>
            </a:endParaRPr>
          </a:p>
          <a:p>
            <a:pPr indent="-304800" lvl="0" marL="457200" marR="0" rtl="0" algn="l">
              <a:lnSpc>
                <a:spcPct val="115000"/>
              </a:lnSpc>
              <a:spcBef>
                <a:spcPts val="120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Document Excerpt</a:t>
            </a:r>
            <a:r>
              <a:rPr b="0" i="0" lang="en" sz="1200" u="none" cap="none" strike="noStrike">
                <a:solidFill>
                  <a:schemeClr val="dk1"/>
                </a:solidFill>
                <a:latin typeface="Arial"/>
                <a:ea typeface="Arial"/>
                <a:cs typeface="Arial"/>
                <a:sym typeface="Arial"/>
              </a:rPr>
              <a:t>: "The enforcement of non-compete agreements can vary, but they are often used to protect trade secrets. However, the definition of what constitutes intellectual property in these cases can be complex."</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Proximity Analysis</a:t>
            </a:r>
            <a:r>
              <a:rPr b="0" i="0" lang="en"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Nodes</a:t>
            </a:r>
            <a:r>
              <a:rPr b="0" i="0" lang="en" sz="1200" u="none" cap="none" strike="noStrike">
                <a:solidFill>
                  <a:schemeClr val="dk1"/>
                </a:solidFill>
                <a:latin typeface="Arial"/>
                <a:ea typeface="Arial"/>
                <a:cs typeface="Arial"/>
                <a:sym typeface="Arial"/>
              </a:rPr>
              <a:t>: "trade secrets," "non-compete agreements," "intellectual property"</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Edges</a:t>
            </a:r>
            <a:r>
              <a:rPr b="0" i="0" lang="en" sz="1200" u="none" cap="none" strike="noStrike">
                <a:solidFill>
                  <a:schemeClr val="dk1"/>
                </a:solidFill>
                <a:latin typeface="Arial"/>
                <a:ea typeface="Arial"/>
                <a:cs typeface="Arial"/>
                <a:sym typeface="Arial"/>
              </a:rPr>
              <a:t>: Moderate edges with terms appearing in the same paragraph but not the same sentence.</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Score</a:t>
            </a:r>
            <a:r>
              <a:rPr b="0" i="0" lang="en" sz="1200" u="none" cap="none" strike="noStrike">
                <a:solidFill>
                  <a:schemeClr val="dk1"/>
                </a:solidFill>
                <a:latin typeface="Arial"/>
                <a:ea typeface="Arial"/>
                <a:cs typeface="Arial"/>
                <a:sym typeface="Arial"/>
              </a:rPr>
              <a:t>: Moderate, due to relevant but less tightly connected content.</a:t>
            </a:r>
            <a:endParaRPr b="0" i="0" sz="1200" u="none" cap="none" strike="noStrike">
              <a:solidFill>
                <a:schemeClr val="dk1"/>
              </a:solidFill>
              <a:latin typeface="Arial"/>
              <a:ea typeface="Arial"/>
              <a:cs typeface="Arial"/>
              <a:sym typeface="Arial"/>
            </a:endParaRPr>
          </a:p>
        </p:txBody>
      </p:sp>
      <p:sp>
        <p:nvSpPr>
          <p:cNvPr id="1014" name="Google Shape;1014;p130"/>
          <p:cNvSpPr txBox="1"/>
          <p:nvPr/>
        </p:nvSpPr>
        <p:spPr>
          <a:xfrm>
            <a:off x="228600" y="1837975"/>
            <a:ext cx="8157600" cy="201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Low-Ranked Document:</a:t>
            </a:r>
            <a:endParaRPr b="1" i="0" sz="1200" u="none" cap="none" strike="noStrike">
              <a:solidFill>
                <a:schemeClr val="dk1"/>
              </a:solidFill>
              <a:latin typeface="Arial"/>
              <a:ea typeface="Arial"/>
              <a:cs typeface="Arial"/>
              <a:sym typeface="Arial"/>
            </a:endParaRPr>
          </a:p>
          <a:p>
            <a:pPr indent="-304800" lvl="0" marL="457200" marR="0" rtl="0" algn="l">
              <a:lnSpc>
                <a:spcPct val="115000"/>
              </a:lnSpc>
              <a:spcBef>
                <a:spcPts val="120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Document Excerpt</a:t>
            </a:r>
            <a:r>
              <a:rPr b="0" i="0" lang="en" sz="1200" u="none" cap="none" strike="noStrike">
                <a:solidFill>
                  <a:schemeClr val="dk1"/>
                </a:solidFill>
                <a:latin typeface="Arial"/>
                <a:ea typeface="Arial"/>
                <a:cs typeface="Arial"/>
                <a:sym typeface="Arial"/>
              </a:rPr>
              <a:t>: "Trade secrets and intellectual property law are vital for businesses. Non-compete agreements are another legal tool used in employment contracts."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Proximity Analysis</a:t>
            </a:r>
            <a:r>
              <a:rPr b="0" i="0" lang="en"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Nodes</a:t>
            </a:r>
            <a:r>
              <a:rPr b="0" i="0" lang="en" sz="1200" u="none" cap="none" strike="noStrike">
                <a:solidFill>
                  <a:schemeClr val="dk1"/>
                </a:solidFill>
                <a:latin typeface="Arial"/>
                <a:ea typeface="Arial"/>
                <a:cs typeface="Arial"/>
                <a:sym typeface="Arial"/>
              </a:rPr>
              <a:t>: "trade secrets," "intellectual property," "non-compete agreements"</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Edges</a:t>
            </a:r>
            <a:r>
              <a:rPr b="0" i="0" lang="en" sz="1200" u="none" cap="none" strike="noStrike">
                <a:solidFill>
                  <a:schemeClr val="dk1"/>
                </a:solidFill>
                <a:latin typeface="Arial"/>
                <a:ea typeface="Arial"/>
                <a:cs typeface="Arial"/>
                <a:sym typeface="Arial"/>
              </a:rPr>
              <a:t>: Weak or non-existent connections between the nodes (terms mentioned separately without clear relationships).</a:t>
            </a:r>
            <a:endParaRPr b="0"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Score</a:t>
            </a:r>
            <a:r>
              <a:rPr b="0" i="0" lang="en" sz="1200" u="none" cap="none" strike="noStrike">
                <a:solidFill>
                  <a:schemeClr val="dk1"/>
                </a:solidFill>
                <a:latin typeface="Arial"/>
                <a:ea typeface="Arial"/>
                <a:cs typeface="Arial"/>
                <a:sym typeface="Arial"/>
              </a:rPr>
              <a:t>: Low, due to the lack of proximity and direct connection between the terms.</a:t>
            </a:r>
            <a:endParaRPr b="0" i="0" sz="1200" u="none" cap="none" strike="noStrike">
              <a:solidFill>
                <a:schemeClr val="dk1"/>
              </a:solidFill>
              <a:latin typeface="Arial"/>
              <a:ea typeface="Arial"/>
              <a:cs typeface="Arial"/>
              <a:sym typeface="Arial"/>
            </a:endParaRPr>
          </a:p>
        </p:txBody>
      </p:sp>
      <p:sp>
        <p:nvSpPr>
          <p:cNvPr id="1015" name="Google Shape;1015;p130"/>
          <p:cNvSpPr txBox="1"/>
          <p:nvPr/>
        </p:nvSpPr>
        <p:spPr>
          <a:xfrm>
            <a:off x="237400" y="3851025"/>
            <a:ext cx="8229600" cy="474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chemeClr val="dk1"/>
              </a:buClr>
              <a:buSzPts val="1100"/>
              <a:buFont typeface="Arial"/>
              <a:buNone/>
            </a:pPr>
            <a:r>
              <a:rPr b="1" i="0" lang="en" sz="1200" u="none" cap="none" strike="noStrike">
                <a:solidFill>
                  <a:schemeClr val="dk1"/>
                </a:solidFill>
                <a:latin typeface="Arial"/>
                <a:ea typeface="Arial"/>
                <a:cs typeface="Arial"/>
                <a:sym typeface="Arial"/>
              </a:rPr>
              <a:t>Conclusion:</a:t>
            </a:r>
            <a:endParaRPr b="1" i="0" sz="12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In this example, the structured retrieval model effectively identifies and ranks documents based on the proximity and context of key legal concepts. It goes beyond mere keyword matching by considering how closely related the terms are within the text, thus providing more relevant and contextually accurate search results for the legal researcher.</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Advantages and Challenges:</a:t>
            </a:r>
            <a:endParaRPr/>
          </a:p>
        </p:txBody>
      </p:sp>
      <p:sp>
        <p:nvSpPr>
          <p:cNvPr id="1021" name="Google Shape;1021;p131"/>
          <p:cNvSpPr txBox="1"/>
          <p:nvPr/>
        </p:nvSpPr>
        <p:spPr>
          <a:xfrm>
            <a:off x="195725" y="1225975"/>
            <a:ext cx="7722900" cy="191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Advantages:</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Enhanced Relevance</a:t>
            </a:r>
            <a:r>
              <a:rPr b="0" i="0" lang="en" sz="1300" u="none" cap="none" strike="noStrike">
                <a:solidFill>
                  <a:schemeClr val="dk1"/>
                </a:solidFill>
                <a:latin typeface="Arial"/>
                <a:ea typeface="Arial"/>
                <a:cs typeface="Arial"/>
                <a:sym typeface="Arial"/>
              </a:rPr>
              <a:t>: By considering the proximity of related terms, these models can improve the accuracy of search results, especially for complex queries.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Context-Aware</a:t>
            </a:r>
            <a:r>
              <a:rPr b="0" i="0" lang="en" sz="1300" u="none" cap="none" strike="noStrike">
                <a:solidFill>
                  <a:schemeClr val="dk1"/>
                </a:solidFill>
                <a:latin typeface="Arial"/>
                <a:ea typeface="Arial"/>
                <a:cs typeface="Arial"/>
                <a:sym typeface="Arial"/>
              </a:rPr>
              <a:t>: The use of structured data allows the model to understand and utilize the context in which terms appear, leading to more meaningful retrieval.</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Flexibility</a:t>
            </a:r>
            <a:r>
              <a:rPr b="0" i="0" lang="en" sz="1300" u="none" cap="none" strike="noStrike">
                <a:solidFill>
                  <a:schemeClr val="dk1"/>
                </a:solidFill>
                <a:latin typeface="Arial"/>
                <a:ea typeface="Arial"/>
                <a:cs typeface="Arial"/>
                <a:sym typeface="Arial"/>
              </a:rPr>
              <a:t>: These models can be adapted to various types of structured data, such as text, graphs, or even semi-structured data like XML.</a:t>
            </a:r>
            <a:endParaRPr b="0" i="0" sz="1300" u="none" cap="none" strike="noStrike">
              <a:solidFill>
                <a:schemeClr val="dk1"/>
              </a:solidFill>
              <a:latin typeface="Arial"/>
              <a:ea typeface="Arial"/>
              <a:cs typeface="Arial"/>
              <a:sym typeface="Arial"/>
            </a:endParaRPr>
          </a:p>
        </p:txBody>
      </p:sp>
      <p:sp>
        <p:nvSpPr>
          <p:cNvPr id="1022" name="Google Shape;1022;p131"/>
          <p:cNvSpPr txBox="1"/>
          <p:nvPr/>
        </p:nvSpPr>
        <p:spPr>
          <a:xfrm>
            <a:off x="235500" y="3153600"/>
            <a:ext cx="7683000" cy="145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Challenges:</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Complexity</a:t>
            </a:r>
            <a:r>
              <a:rPr b="0" i="0" lang="en" sz="1300" u="none" cap="none" strike="noStrike">
                <a:solidFill>
                  <a:schemeClr val="dk1"/>
                </a:solidFill>
                <a:latin typeface="Arial"/>
                <a:ea typeface="Arial"/>
                <a:cs typeface="Arial"/>
                <a:sym typeface="Arial"/>
              </a:rPr>
              <a:t>: Implementing and computing proximity-based models can be computationally expensive, especially for large datasets.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Data Structure Dependency</a:t>
            </a:r>
            <a:r>
              <a:rPr b="0" i="0" lang="en" sz="1300" u="none" cap="none" strike="noStrike">
                <a:solidFill>
                  <a:schemeClr val="dk1"/>
                </a:solidFill>
                <a:latin typeface="Arial"/>
                <a:ea typeface="Arial"/>
                <a:cs typeface="Arial"/>
                <a:sym typeface="Arial"/>
              </a:rPr>
              <a:t>: The effectiveness of these models heavily depends on the quality and structure of the underlying data, which may not always be well-defined or consistent.</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132"/>
          <p:cNvPicPr preferRelativeResize="0"/>
          <p:nvPr/>
        </p:nvPicPr>
        <p:blipFill rotWithShape="1">
          <a:blip r:embed="rId3">
            <a:alphaModFix/>
          </a:blip>
          <a:srcRect b="0" l="0" r="0" t="0"/>
          <a:stretch/>
        </p:blipFill>
        <p:spPr>
          <a:xfrm>
            <a:off x="914400" y="28575"/>
            <a:ext cx="7315200" cy="50863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33" name="Google Shape;1033;p1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034" name="Google Shape;1034;p133"/>
          <p:cNvPicPr preferRelativeResize="0"/>
          <p:nvPr/>
        </p:nvPicPr>
        <p:blipFill rotWithShape="1">
          <a:blip r:embed="rId3">
            <a:alphaModFix/>
          </a:blip>
          <a:srcRect b="0" l="0" r="0" t="0"/>
          <a:stretch/>
        </p:blipFill>
        <p:spPr>
          <a:xfrm>
            <a:off x="0" y="405836"/>
            <a:ext cx="9144001" cy="43318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8"/>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b="1" lang="en" sz="2400"/>
              <a:t>Classic IR Models</a:t>
            </a:r>
            <a:endParaRPr b="1" sz="2400"/>
          </a:p>
          <a:p>
            <a:pPr indent="0" lvl="0" marL="0" rtl="0" algn="ctr">
              <a:lnSpc>
                <a:spcPct val="100000"/>
              </a:lnSpc>
              <a:spcBef>
                <a:spcPts val="0"/>
              </a:spcBef>
              <a:spcAft>
                <a:spcPts val="0"/>
              </a:spcAft>
              <a:buSzPts val="2800"/>
              <a:buNone/>
            </a:pPr>
            <a:r>
              <a:t/>
            </a:r>
            <a:endParaRPr sz="2400"/>
          </a:p>
        </p:txBody>
      </p:sp>
      <p:sp>
        <p:nvSpPr>
          <p:cNvPr id="144" name="Google Shape;144;p8"/>
          <p:cNvSpPr txBox="1"/>
          <p:nvPr>
            <p:ph idx="1" type="body"/>
          </p:nvPr>
        </p:nvSpPr>
        <p:spPr>
          <a:xfrm>
            <a:off x="311700" y="484325"/>
            <a:ext cx="8520600" cy="4084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400">
                <a:solidFill>
                  <a:schemeClr val="dk1"/>
                </a:solidFill>
              </a:rPr>
              <a:t>The three most well-known classic IR models are: </a:t>
            </a:r>
            <a:endParaRPr sz="1400">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en" sz="1400">
                <a:solidFill>
                  <a:schemeClr val="dk1"/>
                </a:solidFill>
              </a:rPr>
              <a:t>Boolean Model, </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Vector Space Model, and </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Probabilistic Model. </a:t>
            </a:r>
            <a:endParaRPr sz="14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40" name="Google Shape;1040;p1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041" name="Google Shape;1041;p134"/>
          <p:cNvPicPr preferRelativeResize="0"/>
          <p:nvPr/>
        </p:nvPicPr>
        <p:blipFill rotWithShape="1">
          <a:blip r:embed="rId3">
            <a:alphaModFix/>
          </a:blip>
          <a:srcRect b="0" l="0" r="0" t="0"/>
          <a:stretch/>
        </p:blipFill>
        <p:spPr>
          <a:xfrm>
            <a:off x="0" y="427670"/>
            <a:ext cx="9144001" cy="4288161"/>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en"/>
              <a:t>Reading Link : </a:t>
            </a:r>
            <a:r>
              <a:rPr lang="en" u="sng">
                <a:solidFill>
                  <a:schemeClr val="hlink"/>
                </a:solidFill>
                <a:hlinkClick r:id="rId3"/>
              </a:rPr>
              <a:t>Models for browsing</a:t>
            </a:r>
            <a:endParaRPr/>
          </a:p>
          <a:p>
            <a:pPr indent="0" lvl="0" marL="0" rtl="0" algn="ctr">
              <a:lnSpc>
                <a:spcPct val="115000"/>
              </a:lnSpc>
              <a:spcBef>
                <a:spcPts val="1200"/>
              </a:spcBef>
              <a:spcAft>
                <a:spcPts val="1200"/>
              </a:spcAft>
              <a:buSzPts val="1800"/>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36"/>
          <p:cNvPicPr preferRelativeResize="0"/>
          <p:nvPr/>
        </p:nvPicPr>
        <p:blipFill rotWithShape="1">
          <a:blip r:embed="rId3">
            <a:alphaModFix/>
          </a:blip>
          <a:srcRect b="0" l="0" r="0" t="0"/>
          <a:stretch/>
        </p:blipFill>
        <p:spPr>
          <a:xfrm>
            <a:off x="375150" y="1262075"/>
            <a:ext cx="7697300" cy="36147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7"/>
          <p:cNvSpPr txBox="1"/>
          <p:nvPr>
            <p:ph type="title"/>
          </p:nvPr>
        </p:nvSpPr>
        <p:spPr>
          <a:xfrm>
            <a:off x="311700" y="445025"/>
            <a:ext cx="8520600" cy="6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220"/>
              <a:t>Extensions of Vector Space Models:Alternative Algebraic Models</a:t>
            </a:r>
            <a:endParaRPr sz="2220"/>
          </a:p>
        </p:txBody>
      </p:sp>
      <p:sp>
        <p:nvSpPr>
          <p:cNvPr id="1057" name="Google Shape;1057;p137"/>
          <p:cNvSpPr txBox="1"/>
          <p:nvPr>
            <p:ph idx="1" type="body"/>
          </p:nvPr>
        </p:nvSpPr>
        <p:spPr>
          <a:xfrm>
            <a:off x="267725" y="1319525"/>
            <a:ext cx="8520600" cy="3416400"/>
          </a:xfrm>
          <a:prstGeom prst="rect">
            <a:avLst/>
          </a:prstGeom>
          <a:noFill/>
          <a:ln>
            <a:noFill/>
          </a:ln>
        </p:spPr>
        <p:txBody>
          <a:bodyPr anchorCtr="0" anchor="t" bIns="91425" lIns="91425" spcFirstLastPara="1" rIns="91425" wrap="square" tIns="91425">
            <a:noAutofit/>
          </a:bodyPr>
          <a:lstStyle/>
          <a:p>
            <a:pPr indent="-316865" lvl="0" marL="457200" rtl="0" algn="l">
              <a:lnSpc>
                <a:spcPct val="95000"/>
              </a:lnSpc>
              <a:spcBef>
                <a:spcPts val="0"/>
              </a:spcBef>
              <a:spcAft>
                <a:spcPts val="0"/>
              </a:spcAft>
              <a:buClr>
                <a:schemeClr val="dk1"/>
              </a:buClr>
              <a:buSzPts val="1390"/>
              <a:buChar char="●"/>
            </a:pPr>
            <a:r>
              <a:rPr lang="en" sz="1390">
                <a:solidFill>
                  <a:schemeClr val="dk1"/>
                </a:solidFill>
              </a:rPr>
              <a:t>While the basic vector space model represents text or data as vectors in a high-dimensional space, several extensions and modifications have been developed to address the limitations of the original model and to better capture the complexities of the data. </a:t>
            </a:r>
            <a:endParaRPr sz="1390">
              <a:solidFill>
                <a:schemeClr val="dk1"/>
              </a:solidFill>
            </a:endParaRPr>
          </a:p>
          <a:p>
            <a:pPr indent="0" lvl="0" marL="457200" rtl="0" algn="l">
              <a:lnSpc>
                <a:spcPct val="95000"/>
              </a:lnSpc>
              <a:spcBef>
                <a:spcPts val="1200"/>
              </a:spcBef>
              <a:spcAft>
                <a:spcPts val="0"/>
              </a:spcAft>
              <a:buSzPts val="935"/>
              <a:buNone/>
            </a:pPr>
            <a:r>
              <a:t/>
            </a:r>
            <a:endParaRPr sz="1390">
              <a:solidFill>
                <a:schemeClr val="dk1"/>
              </a:solidFill>
            </a:endParaRPr>
          </a:p>
          <a:p>
            <a:pPr indent="-316865" lvl="0" marL="457200" rtl="0" algn="l">
              <a:lnSpc>
                <a:spcPct val="95000"/>
              </a:lnSpc>
              <a:spcBef>
                <a:spcPts val="1200"/>
              </a:spcBef>
              <a:spcAft>
                <a:spcPts val="0"/>
              </a:spcAft>
              <a:buClr>
                <a:schemeClr val="dk1"/>
              </a:buClr>
              <a:buSzPts val="1390"/>
              <a:buChar char="●"/>
            </a:pPr>
            <a:r>
              <a:rPr lang="en" sz="1390">
                <a:solidFill>
                  <a:schemeClr val="dk1"/>
                </a:solidFill>
              </a:rPr>
              <a:t>Here are some notable extensions:</a:t>
            </a:r>
            <a:endParaRPr sz="1390">
              <a:solidFill>
                <a:schemeClr val="dk1"/>
              </a:solidFill>
            </a:endParaRPr>
          </a:p>
          <a:p>
            <a:pPr indent="-316865" lvl="1" marL="914400" rtl="0" algn="l">
              <a:lnSpc>
                <a:spcPct val="95000"/>
              </a:lnSpc>
              <a:spcBef>
                <a:spcPts val="0"/>
              </a:spcBef>
              <a:spcAft>
                <a:spcPts val="0"/>
              </a:spcAft>
              <a:buClr>
                <a:schemeClr val="dk1"/>
              </a:buClr>
              <a:buSzPts val="1390"/>
              <a:buChar char="○"/>
            </a:pPr>
            <a:r>
              <a:rPr lang="en" sz="1390">
                <a:solidFill>
                  <a:schemeClr val="dk1"/>
                </a:solidFill>
              </a:rPr>
              <a:t>Generalized VSM</a:t>
            </a:r>
            <a:endParaRPr sz="1390">
              <a:solidFill>
                <a:schemeClr val="dk1"/>
              </a:solidFill>
            </a:endParaRPr>
          </a:p>
          <a:p>
            <a:pPr indent="-316865" lvl="1" marL="914400" rtl="0" algn="l">
              <a:lnSpc>
                <a:spcPct val="95000"/>
              </a:lnSpc>
              <a:spcBef>
                <a:spcPts val="0"/>
              </a:spcBef>
              <a:spcAft>
                <a:spcPts val="0"/>
              </a:spcAft>
              <a:buClr>
                <a:schemeClr val="dk1"/>
              </a:buClr>
              <a:buSzPts val="1390"/>
              <a:buChar char="○"/>
            </a:pPr>
            <a:r>
              <a:rPr lang="en" sz="1390">
                <a:solidFill>
                  <a:schemeClr val="dk1"/>
                </a:solidFill>
              </a:rPr>
              <a:t>Latent Semantic Indexing(LSI)</a:t>
            </a:r>
            <a:endParaRPr sz="1390">
              <a:solidFill>
                <a:schemeClr val="dk1"/>
              </a:solidFill>
            </a:endParaRPr>
          </a:p>
          <a:p>
            <a:pPr indent="-316865" lvl="1" marL="914400" rtl="0" algn="l">
              <a:lnSpc>
                <a:spcPct val="95000"/>
              </a:lnSpc>
              <a:spcBef>
                <a:spcPts val="0"/>
              </a:spcBef>
              <a:spcAft>
                <a:spcPts val="0"/>
              </a:spcAft>
              <a:buClr>
                <a:schemeClr val="dk1"/>
              </a:buClr>
              <a:buSzPts val="1390"/>
              <a:buChar char="○"/>
            </a:pPr>
            <a:r>
              <a:rPr lang="en" sz="1390">
                <a:solidFill>
                  <a:schemeClr val="dk1"/>
                </a:solidFill>
              </a:rPr>
              <a:t>Neural Networks Model</a:t>
            </a:r>
            <a:endParaRPr sz="1390">
              <a:solidFill>
                <a:schemeClr val="dk1"/>
              </a:solidFill>
            </a:endParaRPr>
          </a:p>
          <a:p>
            <a:pPr indent="0" lvl="0" marL="914400" rtl="0" algn="l">
              <a:lnSpc>
                <a:spcPct val="95000"/>
              </a:lnSpc>
              <a:spcBef>
                <a:spcPts val="1200"/>
              </a:spcBef>
              <a:spcAft>
                <a:spcPts val="0"/>
              </a:spcAft>
              <a:buSzPts val="935"/>
              <a:buNone/>
            </a:pPr>
            <a:r>
              <a:t/>
            </a:r>
            <a:endParaRPr sz="1729">
              <a:solidFill>
                <a:schemeClr val="dk1"/>
              </a:solidFill>
            </a:endParaRPr>
          </a:p>
          <a:p>
            <a:pPr indent="0" lvl="0" marL="914400" rtl="0" algn="l">
              <a:lnSpc>
                <a:spcPct val="95000"/>
              </a:lnSpc>
              <a:spcBef>
                <a:spcPts val="1200"/>
              </a:spcBef>
              <a:spcAft>
                <a:spcPts val="0"/>
              </a:spcAft>
              <a:buSzPts val="935"/>
              <a:buNone/>
            </a:pPr>
            <a:r>
              <a:rPr lang="en" sz="1729">
                <a:solidFill>
                  <a:schemeClr val="dk1"/>
                </a:solidFill>
              </a:rPr>
              <a:t>Reading Link:  </a:t>
            </a:r>
            <a:r>
              <a:rPr lang="en" sz="1729" u="sng">
                <a:solidFill>
                  <a:schemeClr val="hlink"/>
                </a:solidFill>
                <a:hlinkClick r:id="rId3"/>
              </a:rPr>
              <a:t>Alternative Algebraic Models</a:t>
            </a:r>
            <a:endParaRPr sz="1729">
              <a:solidFill>
                <a:schemeClr val="dk1"/>
              </a:solidFill>
            </a:endParaRPr>
          </a:p>
          <a:p>
            <a:pPr indent="0" lvl="0" marL="914400" rtl="0" algn="l">
              <a:lnSpc>
                <a:spcPct val="95000"/>
              </a:lnSpc>
              <a:spcBef>
                <a:spcPts val="1200"/>
              </a:spcBef>
              <a:spcAft>
                <a:spcPts val="0"/>
              </a:spcAft>
              <a:buSzPts val="935"/>
              <a:buNone/>
            </a:pPr>
            <a:r>
              <a:t/>
            </a:r>
            <a:endParaRPr sz="1729">
              <a:solidFill>
                <a:schemeClr val="dk1"/>
              </a:solidFill>
            </a:endParaRPr>
          </a:p>
          <a:p>
            <a:pPr indent="0" lvl="0" marL="914400" rtl="0" algn="l">
              <a:lnSpc>
                <a:spcPct val="95000"/>
              </a:lnSpc>
              <a:spcBef>
                <a:spcPts val="1200"/>
              </a:spcBef>
              <a:spcAft>
                <a:spcPts val="1200"/>
              </a:spcAft>
              <a:buSzPts val="935"/>
              <a:buNone/>
            </a:pPr>
            <a:r>
              <a:t/>
            </a:r>
            <a:endParaRPr sz="1729">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9"/>
          <p:cNvSpPr txBox="1"/>
          <p:nvPr>
            <p:ph type="title"/>
          </p:nvPr>
        </p:nvSpPr>
        <p:spPr>
          <a:xfrm>
            <a:off x="311700" y="-994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800"/>
              <a:t>1. Boolean Model (Set Theoretic Model)</a:t>
            </a:r>
            <a:endParaRPr b="1" sz="1800"/>
          </a:p>
          <a:p>
            <a:pPr indent="0" lvl="0" marL="0" rtl="0" algn="ctr">
              <a:lnSpc>
                <a:spcPct val="100000"/>
              </a:lnSpc>
              <a:spcBef>
                <a:spcPts val="400"/>
              </a:spcBef>
              <a:spcAft>
                <a:spcPts val="0"/>
              </a:spcAft>
              <a:buSzPts val="2800"/>
              <a:buNone/>
            </a:pPr>
            <a:r>
              <a:t/>
            </a:r>
            <a:endParaRPr sz="1800"/>
          </a:p>
        </p:txBody>
      </p:sp>
      <p:sp>
        <p:nvSpPr>
          <p:cNvPr id="150" name="Google Shape;150;p9"/>
          <p:cNvSpPr txBox="1"/>
          <p:nvPr>
            <p:ph idx="1" type="body"/>
          </p:nvPr>
        </p:nvSpPr>
        <p:spPr>
          <a:xfrm>
            <a:off x="311700" y="303875"/>
            <a:ext cx="8520600" cy="17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b="1" lang="en" sz="1400">
                <a:solidFill>
                  <a:schemeClr val="dk1"/>
                </a:solidFill>
              </a:rPr>
              <a:t>Description</a:t>
            </a:r>
            <a:r>
              <a:rPr lang="en" sz="1400">
                <a:solidFill>
                  <a:schemeClr val="dk1"/>
                </a:solidFill>
              </a:rPr>
              <a:t>:</a:t>
            </a:r>
            <a:endParaRPr sz="1400">
              <a:solidFill>
                <a:schemeClr val="dk1"/>
              </a:solidFill>
            </a:endParaRPr>
          </a:p>
          <a:p>
            <a:pPr indent="-317500" lvl="0" marL="457200" rtl="0" algn="l">
              <a:lnSpc>
                <a:spcPct val="100000"/>
              </a:lnSpc>
              <a:spcBef>
                <a:spcPts val="1200"/>
              </a:spcBef>
              <a:spcAft>
                <a:spcPts val="0"/>
              </a:spcAft>
              <a:buClr>
                <a:schemeClr val="dk1"/>
              </a:buClr>
              <a:buSzPts val="1400"/>
              <a:buChar char="●"/>
            </a:pPr>
            <a:r>
              <a:rPr lang="en" sz="1400">
                <a:solidFill>
                  <a:schemeClr val="dk1"/>
                </a:solidFill>
              </a:rPr>
              <a:t>The Boolean Model is one of the simplest and earliest IR models.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It uses</a:t>
            </a:r>
            <a:r>
              <a:rPr lang="en" sz="1400">
                <a:solidFill>
                  <a:srgbClr val="FF0000"/>
                </a:solidFill>
              </a:rPr>
              <a:t> Boolean logic </a:t>
            </a:r>
            <a:r>
              <a:rPr lang="en" sz="1400">
                <a:solidFill>
                  <a:schemeClr val="dk1"/>
                </a:solidFill>
              </a:rPr>
              <a:t>to represent documents and queries as sets of terms.</a:t>
            </a:r>
            <a:endParaRPr sz="14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400">
                <a:solidFill>
                  <a:schemeClr val="dk1"/>
                </a:solidFill>
              </a:rPr>
              <a:t>It relies on Boolean logic to match documents with user queries using a binary approach where documents are either relevant or not relevant based on the presence or absence of terms.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Queries are expressed using Boolean operators: AND, OR, and NOT.</a:t>
            </a:r>
            <a:endParaRPr sz="1400">
              <a:solidFill>
                <a:schemeClr val="dk1"/>
              </a:solidFill>
            </a:endParaRPr>
          </a:p>
          <a:p>
            <a:pPr indent="0" lvl="0" marL="0" rtl="0" algn="l">
              <a:lnSpc>
                <a:spcPct val="100000"/>
              </a:lnSpc>
              <a:spcBef>
                <a:spcPts val="1200"/>
              </a:spcBef>
              <a:spcAft>
                <a:spcPts val="1200"/>
              </a:spcAft>
              <a:buSzPts val="1800"/>
              <a:buNone/>
            </a:pPr>
            <a:r>
              <a:t/>
            </a:r>
            <a:endParaRPr sz="1400"/>
          </a:p>
        </p:txBody>
      </p:sp>
      <p:sp>
        <p:nvSpPr>
          <p:cNvPr id="151" name="Google Shape;151;p9"/>
          <p:cNvSpPr txBox="1"/>
          <p:nvPr/>
        </p:nvSpPr>
        <p:spPr>
          <a:xfrm>
            <a:off x="311700" y="2029300"/>
            <a:ext cx="8763600" cy="328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Key Concepts</a:t>
            </a:r>
            <a:endParaRPr b="1" i="0" sz="1400" u="none" cap="none" strike="noStrike">
              <a:solidFill>
                <a:schemeClr val="dk1"/>
              </a:solidFill>
              <a:latin typeface="Arial"/>
              <a:ea typeface="Arial"/>
              <a:cs typeface="Arial"/>
              <a:sym typeface="Arial"/>
            </a:endParaRPr>
          </a:p>
          <a:p>
            <a:pPr indent="-317500" lvl="0" marL="457200" marR="0" rtl="0" algn="l">
              <a:lnSpc>
                <a:spcPct val="115000"/>
              </a:lnSpc>
              <a:spcBef>
                <a:spcPts val="120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Boolean Logic</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AND</a:t>
            </a:r>
            <a:r>
              <a:rPr b="0" i="0" lang="en" sz="1400" u="none" cap="none" strike="noStrike">
                <a:solidFill>
                  <a:schemeClr val="dk1"/>
                </a:solidFill>
                <a:latin typeface="Arial"/>
                <a:ea typeface="Arial"/>
                <a:cs typeface="Arial"/>
                <a:sym typeface="Arial"/>
              </a:rPr>
              <a:t>: Retrieves documents that contain all the specified terms.</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OR</a:t>
            </a:r>
            <a:r>
              <a:rPr b="0" i="0" lang="en" sz="1400" u="none" cap="none" strike="noStrike">
                <a:solidFill>
                  <a:schemeClr val="dk1"/>
                </a:solidFill>
                <a:latin typeface="Arial"/>
                <a:ea typeface="Arial"/>
                <a:cs typeface="Arial"/>
                <a:sym typeface="Arial"/>
              </a:rPr>
              <a:t>: Retrieves documents that contain at least one of the specified terms.</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NOT</a:t>
            </a:r>
            <a:r>
              <a:rPr b="0" i="0" lang="en" sz="1400" u="none" cap="none" strike="noStrike">
                <a:solidFill>
                  <a:schemeClr val="dk1"/>
                </a:solidFill>
                <a:latin typeface="Arial"/>
                <a:ea typeface="Arial"/>
                <a:cs typeface="Arial"/>
                <a:sym typeface="Arial"/>
              </a:rPr>
              <a:t>: Excludes documents that contain the specified term.</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Parentheses</a:t>
            </a:r>
            <a:r>
              <a:rPr b="0" i="0" lang="en" sz="1400" u="none" cap="none" strike="noStrike">
                <a:solidFill>
                  <a:schemeClr val="dk1"/>
                </a:solidFill>
                <a:latin typeface="Arial"/>
                <a:ea typeface="Arial"/>
                <a:cs typeface="Arial"/>
                <a:sym typeface="Arial"/>
              </a:rPr>
              <a:t>: Used to group terms and operators to form complex queries.</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Document Representation</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Documents are represented as sets of terms (keywords).</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Each term in the document is treated as a binary feature (either present or absent).</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Query Representation</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Queries are formulated using Boolean expressions involving terms and Boolean operators (AND, OR, NOT).</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57" name="Google Shape;15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58" name="Google Shape;158;p10"/>
          <p:cNvPicPr preferRelativeResize="0"/>
          <p:nvPr/>
        </p:nvPicPr>
        <p:blipFill rotWithShape="1">
          <a:blip r:embed="rId3">
            <a:alphaModFix/>
          </a:blip>
          <a:srcRect b="0" l="0" r="0" t="0"/>
          <a:stretch/>
        </p:blipFill>
        <p:spPr>
          <a:xfrm>
            <a:off x="0" y="122250"/>
            <a:ext cx="8994149" cy="435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64" name="Google Shape;164;p11"/>
          <p:cNvSpPr txBox="1"/>
          <p:nvPr>
            <p:ph idx="1" type="body"/>
          </p:nvPr>
        </p:nvSpPr>
        <p:spPr>
          <a:xfrm>
            <a:off x="311700" y="4014775"/>
            <a:ext cx="8520600" cy="1128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b="1" lang="en" sz="1390"/>
              <a:t>Our Query: HUFFMAN CODE AND TREE BUT NOT DANGLING SUFFIX</a:t>
            </a:r>
            <a:br>
              <a:rPr b="1" lang="en" sz="1390"/>
            </a:br>
            <a:r>
              <a:rPr b="1" lang="en" sz="1390"/>
              <a:t>                            10100           AND     10100       AND      10111</a:t>
            </a:r>
            <a:endParaRPr b="1" sz="1390"/>
          </a:p>
          <a:p>
            <a:pPr indent="0" lvl="0" marL="0" rtl="0" algn="l">
              <a:lnSpc>
                <a:spcPct val="105000"/>
              </a:lnSpc>
              <a:spcBef>
                <a:spcPts val="1200"/>
              </a:spcBef>
              <a:spcAft>
                <a:spcPts val="0"/>
              </a:spcAft>
              <a:buSzPts val="605"/>
              <a:buNone/>
            </a:pPr>
            <a:r>
              <a:rPr b="1" lang="en" sz="1390"/>
              <a:t>Result: 10100 i.e  Video 1 and 3 ( Non Binary Huffman Codes And Adaptive Huffman Tree)</a:t>
            </a:r>
            <a:endParaRPr b="1" sz="1390"/>
          </a:p>
          <a:p>
            <a:pPr indent="0" lvl="0" marL="0" rtl="0" algn="l">
              <a:lnSpc>
                <a:spcPct val="105000"/>
              </a:lnSpc>
              <a:spcBef>
                <a:spcPts val="1200"/>
              </a:spcBef>
              <a:spcAft>
                <a:spcPts val="1200"/>
              </a:spcAft>
              <a:buSzPts val="605"/>
              <a:buNone/>
            </a:pPr>
            <a:r>
              <a:t/>
            </a:r>
            <a:endParaRPr b="1" sz="1390"/>
          </a:p>
        </p:txBody>
      </p:sp>
      <p:pic>
        <p:nvPicPr>
          <p:cNvPr id="165" name="Google Shape;165;p11"/>
          <p:cNvPicPr preferRelativeResize="0"/>
          <p:nvPr/>
        </p:nvPicPr>
        <p:blipFill rotWithShape="1">
          <a:blip r:embed="rId3">
            <a:alphaModFix/>
          </a:blip>
          <a:srcRect b="0" l="0" r="0" t="0"/>
          <a:stretch/>
        </p:blipFill>
        <p:spPr>
          <a:xfrm>
            <a:off x="0" y="249103"/>
            <a:ext cx="9144001" cy="376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71" name="Google Shape;171;p12"/>
          <p:cNvPicPr preferRelativeResize="0"/>
          <p:nvPr/>
        </p:nvPicPr>
        <p:blipFill rotWithShape="1">
          <a:blip r:embed="rId3">
            <a:alphaModFix/>
          </a:blip>
          <a:srcRect b="0" l="0" r="0" t="0"/>
          <a:stretch/>
        </p:blipFill>
        <p:spPr>
          <a:xfrm>
            <a:off x="0" y="686904"/>
            <a:ext cx="9144001" cy="37696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 More Realistic Scenario and Problem</a:t>
            </a:r>
            <a:endParaRPr/>
          </a:p>
        </p:txBody>
      </p:sp>
      <p:sp>
        <p:nvSpPr>
          <p:cNvPr id="177" name="Google Shape;17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78" name="Google Shape;178;p13"/>
          <p:cNvPicPr preferRelativeResize="0"/>
          <p:nvPr/>
        </p:nvPicPr>
        <p:blipFill rotWithShape="1">
          <a:blip r:embed="rId3">
            <a:alphaModFix/>
          </a:blip>
          <a:srcRect b="0" l="0" r="0" t="0"/>
          <a:stretch/>
        </p:blipFill>
        <p:spPr>
          <a:xfrm>
            <a:off x="0" y="1149497"/>
            <a:ext cx="9144001" cy="3471650"/>
          </a:xfrm>
          <a:prstGeom prst="rect">
            <a:avLst/>
          </a:prstGeom>
          <a:noFill/>
          <a:ln>
            <a:noFill/>
          </a:ln>
        </p:spPr>
      </p:pic>
      <p:pic>
        <p:nvPicPr>
          <p:cNvPr id="179" name="Google Shape;179;p13"/>
          <p:cNvPicPr preferRelativeResize="0"/>
          <p:nvPr/>
        </p:nvPicPr>
        <p:blipFill rotWithShape="1">
          <a:blip r:embed="rId4">
            <a:alphaModFix/>
          </a:blip>
          <a:srcRect b="0" l="0" r="0" t="0"/>
          <a:stretch/>
        </p:blipFill>
        <p:spPr>
          <a:xfrm>
            <a:off x="1371600" y="4703625"/>
            <a:ext cx="6558325" cy="366075"/>
          </a:xfrm>
          <a:prstGeom prst="rect">
            <a:avLst/>
          </a:prstGeom>
          <a:noFill/>
          <a:ln>
            <a:noFill/>
          </a:ln>
        </p:spPr>
      </p:pic>
      <p:sp>
        <p:nvSpPr>
          <p:cNvPr id="180" name="Google Shape;180;p13"/>
          <p:cNvSpPr txBox="1"/>
          <p:nvPr/>
        </p:nvSpPr>
        <p:spPr>
          <a:xfrm>
            <a:off x="68000" y="4659050"/>
            <a:ext cx="1453200" cy="36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Problem1:</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219450" y="-76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t>Formal Characteristics of IR Models</a:t>
            </a:r>
            <a:endParaRPr b="1" sz="2000"/>
          </a:p>
          <a:p>
            <a:pPr indent="0" lvl="0" marL="0" rtl="0" algn="l">
              <a:lnSpc>
                <a:spcPct val="100000"/>
              </a:lnSpc>
              <a:spcBef>
                <a:spcPts val="0"/>
              </a:spcBef>
              <a:spcAft>
                <a:spcPts val="0"/>
              </a:spcAft>
              <a:buSzPts val="2800"/>
              <a:buNone/>
            </a:pPr>
            <a:r>
              <a:t/>
            </a:r>
            <a:endParaRPr sz="2000"/>
          </a:p>
        </p:txBody>
      </p:sp>
      <p:sp>
        <p:nvSpPr>
          <p:cNvPr id="61" name="Google Shape;61;p2"/>
          <p:cNvSpPr txBox="1"/>
          <p:nvPr>
            <p:ph idx="1" type="body"/>
          </p:nvPr>
        </p:nvSpPr>
        <p:spPr>
          <a:xfrm>
            <a:off x="125650" y="338900"/>
            <a:ext cx="8914500" cy="1949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Help to define their behavior, performance, and applicability to various retrieval tasks.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These characteristics can be used to compare and evaluate different IR models.</a:t>
            </a:r>
            <a:endParaRPr sz="1500">
              <a:solidFill>
                <a:schemeClr val="dk1"/>
              </a:solidFill>
            </a:endParaRPr>
          </a:p>
          <a:p>
            <a:pPr indent="0" lvl="0" marL="0" rtl="0" algn="l">
              <a:lnSpc>
                <a:spcPct val="115000"/>
              </a:lnSpc>
              <a:spcBef>
                <a:spcPts val="1400"/>
              </a:spcBef>
              <a:spcAft>
                <a:spcPts val="0"/>
              </a:spcAft>
              <a:buSzPts val="1800"/>
              <a:buNone/>
            </a:pPr>
            <a:r>
              <a:rPr b="1" lang="en" sz="1500">
                <a:solidFill>
                  <a:schemeClr val="dk1"/>
                </a:solidFill>
              </a:rPr>
              <a:t>1. Representation</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 sz="1500">
                <a:solidFill>
                  <a:schemeClr val="dk1"/>
                </a:solidFill>
              </a:rPr>
              <a:t>Document Representation</a:t>
            </a:r>
            <a:r>
              <a:rPr lang="en" sz="1500">
                <a:solidFill>
                  <a:schemeClr val="dk1"/>
                </a:solidFill>
              </a:rPr>
              <a:t>: How documents are represented within the model (e.g., as vectors, probabilistic distributions, or networks).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Query Representation</a:t>
            </a:r>
            <a:r>
              <a:rPr lang="en" sz="1500">
                <a:solidFill>
                  <a:schemeClr val="dk1"/>
                </a:solidFill>
              </a:rPr>
              <a:t>: How user queries are represented and processed within the model.</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Feature Space</a:t>
            </a:r>
            <a:r>
              <a:rPr lang="en" sz="1500">
                <a:solidFill>
                  <a:schemeClr val="dk1"/>
                </a:solidFill>
              </a:rPr>
              <a:t>: The set of features or dimensions used to represent documents and queries (e.g., terms, phrases, concepts).</a:t>
            </a:r>
            <a:endParaRPr sz="1500">
              <a:solidFill>
                <a:schemeClr val="dk1"/>
              </a:solidFill>
            </a:endParaRPr>
          </a:p>
          <a:p>
            <a:pPr indent="0" lvl="0" marL="457200" rtl="0" algn="l">
              <a:lnSpc>
                <a:spcPct val="115000"/>
              </a:lnSpc>
              <a:spcBef>
                <a:spcPts val="1200"/>
              </a:spcBef>
              <a:spcAft>
                <a:spcPts val="1200"/>
              </a:spcAft>
              <a:buSzPts val="1800"/>
              <a:buNone/>
            </a:pPr>
            <a:r>
              <a:t/>
            </a:r>
            <a:endParaRPr sz="1500">
              <a:solidFill>
                <a:schemeClr val="dk1"/>
              </a:solidFill>
            </a:endParaRPr>
          </a:p>
        </p:txBody>
      </p:sp>
      <p:sp>
        <p:nvSpPr>
          <p:cNvPr id="62" name="Google Shape;62;p2"/>
          <p:cNvSpPr txBox="1"/>
          <p:nvPr>
            <p:ph idx="1" type="body"/>
          </p:nvPr>
        </p:nvSpPr>
        <p:spPr>
          <a:xfrm>
            <a:off x="153300" y="3156650"/>
            <a:ext cx="8914500" cy="24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1800"/>
              <a:buNone/>
            </a:pPr>
            <a:r>
              <a:rPr b="1" lang="en" sz="1500">
                <a:solidFill>
                  <a:schemeClr val="dk1"/>
                </a:solidFill>
              </a:rPr>
              <a:t>2. Matching Function</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 sz="1500">
                <a:solidFill>
                  <a:schemeClr val="dk1"/>
                </a:solidFill>
              </a:rPr>
              <a:t>Relevance Calculation</a:t>
            </a:r>
            <a:r>
              <a:rPr lang="en" sz="1500">
                <a:solidFill>
                  <a:schemeClr val="dk1"/>
                </a:solidFill>
              </a:rPr>
              <a:t>: The method used to calculate the relevance of a document to a query (e.g., cosine similarity, probability estimation).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Scoring Mechanism</a:t>
            </a:r>
            <a:r>
              <a:rPr lang="en" sz="1500">
                <a:solidFill>
                  <a:schemeClr val="dk1"/>
                </a:solidFill>
              </a:rPr>
              <a:t>: The algorithm used to assign scores to documents based on their relevance to the query.</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Normalization</a:t>
            </a:r>
            <a:r>
              <a:rPr lang="en" sz="1500">
                <a:solidFill>
                  <a:schemeClr val="dk1"/>
                </a:solidFill>
              </a:rPr>
              <a:t>: Techniques used to normalize scores to make them comparable across different documents and queries.</a:t>
            </a:r>
            <a:endParaRPr sz="1500">
              <a:solidFill>
                <a:schemeClr val="dk1"/>
              </a:solidFill>
            </a:endParaRPr>
          </a:p>
          <a:p>
            <a:pPr indent="0" lvl="0" marL="457200" rtl="0" algn="l">
              <a:lnSpc>
                <a:spcPct val="115000"/>
              </a:lnSpc>
              <a:spcBef>
                <a:spcPts val="1200"/>
              </a:spcBef>
              <a:spcAft>
                <a:spcPts val="0"/>
              </a:spcAft>
              <a:buSzPts val="1800"/>
              <a:buNone/>
            </a:pPr>
            <a:r>
              <a:t/>
            </a:r>
            <a:endParaRPr sz="1500">
              <a:solidFill>
                <a:schemeClr val="dk1"/>
              </a:solidFill>
            </a:endParaRPr>
          </a:p>
          <a:p>
            <a:pPr indent="0" lvl="0" marL="0" rtl="0" algn="l">
              <a:lnSpc>
                <a:spcPct val="115000"/>
              </a:lnSpc>
              <a:spcBef>
                <a:spcPts val="1200"/>
              </a:spcBef>
              <a:spcAft>
                <a:spcPts val="1200"/>
              </a:spcAft>
              <a:buSzPts val="1800"/>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 2: Term Document Matrix Is Sparse</a:t>
            </a:r>
            <a:endParaRPr/>
          </a:p>
        </p:txBody>
      </p:sp>
      <p:sp>
        <p:nvSpPr>
          <p:cNvPr id="186" name="Google Shape;18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87" name="Google Shape;187;p14"/>
          <p:cNvPicPr preferRelativeResize="0"/>
          <p:nvPr/>
        </p:nvPicPr>
        <p:blipFill rotWithShape="1">
          <a:blip r:embed="rId3">
            <a:alphaModFix/>
          </a:blip>
          <a:srcRect b="0" l="0" r="0" t="0"/>
          <a:stretch/>
        </p:blipFill>
        <p:spPr>
          <a:xfrm>
            <a:off x="0" y="1202960"/>
            <a:ext cx="9144000" cy="2737580"/>
          </a:xfrm>
          <a:prstGeom prst="rect">
            <a:avLst/>
          </a:prstGeom>
          <a:noFill/>
          <a:ln>
            <a:noFill/>
          </a:ln>
        </p:spPr>
      </p:pic>
      <p:pic>
        <p:nvPicPr>
          <p:cNvPr id="188" name="Google Shape;188;p14"/>
          <p:cNvPicPr preferRelativeResize="0"/>
          <p:nvPr/>
        </p:nvPicPr>
        <p:blipFill rotWithShape="1">
          <a:blip r:embed="rId4">
            <a:alphaModFix/>
          </a:blip>
          <a:srcRect b="0" l="0" r="0" t="0"/>
          <a:stretch/>
        </p:blipFill>
        <p:spPr>
          <a:xfrm>
            <a:off x="175450" y="4273950"/>
            <a:ext cx="8737975" cy="472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Inverted Index- Basic Idea</a:t>
            </a:r>
            <a:endParaRPr/>
          </a:p>
        </p:txBody>
      </p:sp>
      <p:sp>
        <p:nvSpPr>
          <p:cNvPr id="194" name="Google Shape;19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95" name="Google Shape;195;p15"/>
          <p:cNvPicPr preferRelativeResize="0"/>
          <p:nvPr/>
        </p:nvPicPr>
        <p:blipFill rotWithShape="1">
          <a:blip r:embed="rId3">
            <a:alphaModFix/>
          </a:blip>
          <a:srcRect b="0" l="0" r="0" t="0"/>
          <a:stretch/>
        </p:blipFill>
        <p:spPr>
          <a:xfrm>
            <a:off x="0" y="1099581"/>
            <a:ext cx="9143999" cy="32491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6"/>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Shakespeare’s Play </a:t>
            </a:r>
            <a:endParaRPr/>
          </a:p>
        </p:txBody>
      </p:sp>
      <p:pic>
        <p:nvPicPr>
          <p:cNvPr id="201" name="Google Shape;201;p16"/>
          <p:cNvPicPr preferRelativeResize="0"/>
          <p:nvPr/>
        </p:nvPicPr>
        <p:blipFill rotWithShape="1">
          <a:blip r:embed="rId3">
            <a:alphaModFix/>
          </a:blip>
          <a:srcRect b="0" l="0" r="0" t="0"/>
          <a:stretch/>
        </p:blipFill>
        <p:spPr>
          <a:xfrm>
            <a:off x="311700" y="390475"/>
            <a:ext cx="6191425" cy="2581275"/>
          </a:xfrm>
          <a:prstGeom prst="rect">
            <a:avLst/>
          </a:prstGeom>
          <a:noFill/>
          <a:ln>
            <a:noFill/>
          </a:ln>
        </p:spPr>
      </p:pic>
      <p:pic>
        <p:nvPicPr>
          <p:cNvPr id="202" name="Google Shape;202;p16"/>
          <p:cNvPicPr preferRelativeResize="0"/>
          <p:nvPr/>
        </p:nvPicPr>
        <p:blipFill rotWithShape="1">
          <a:blip r:embed="rId4">
            <a:alphaModFix/>
          </a:blip>
          <a:srcRect b="0" l="0" r="0" t="0"/>
          <a:stretch/>
        </p:blipFill>
        <p:spPr>
          <a:xfrm>
            <a:off x="7300500" y="1658975"/>
            <a:ext cx="1287975" cy="269825"/>
          </a:xfrm>
          <a:prstGeom prst="rect">
            <a:avLst/>
          </a:prstGeom>
          <a:noFill/>
          <a:ln>
            <a:noFill/>
          </a:ln>
        </p:spPr>
      </p:pic>
      <p:sp>
        <p:nvSpPr>
          <p:cNvPr id="203" name="Google Shape;203;p16"/>
          <p:cNvSpPr txBox="1"/>
          <p:nvPr/>
        </p:nvSpPr>
        <p:spPr>
          <a:xfrm>
            <a:off x="6433950" y="1089975"/>
            <a:ext cx="2709900" cy="5727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2"/>
              </a:buClr>
              <a:buSzPts val="1100"/>
              <a:buFont typeface="Arial"/>
              <a:buChar char="●"/>
            </a:pPr>
            <a:r>
              <a:rPr b="0" i="0" lang="en" sz="1100" u="none" cap="none" strike="noStrike">
                <a:solidFill>
                  <a:schemeClr val="dk2"/>
                </a:solidFill>
                <a:latin typeface="Arial"/>
                <a:ea typeface="Arial"/>
                <a:cs typeface="Arial"/>
                <a:sym typeface="Arial"/>
              </a:rPr>
              <a:t>Each document is identified by docID, a serial no for document</a:t>
            </a:r>
            <a:endParaRPr b="0" i="0" sz="1100" u="none" cap="none" strike="noStrike">
              <a:solidFill>
                <a:schemeClr val="dk2"/>
              </a:solidFill>
              <a:latin typeface="Arial"/>
              <a:ea typeface="Arial"/>
              <a:cs typeface="Arial"/>
              <a:sym typeface="Arial"/>
            </a:endParaRPr>
          </a:p>
        </p:txBody>
      </p:sp>
      <p:pic>
        <p:nvPicPr>
          <p:cNvPr id="204" name="Google Shape;204;p16"/>
          <p:cNvPicPr preferRelativeResize="0"/>
          <p:nvPr/>
        </p:nvPicPr>
        <p:blipFill rotWithShape="1">
          <a:blip r:embed="rId5">
            <a:alphaModFix/>
          </a:blip>
          <a:srcRect b="0" l="0" r="0" t="0"/>
          <a:stretch/>
        </p:blipFill>
        <p:spPr>
          <a:xfrm>
            <a:off x="0" y="2966107"/>
            <a:ext cx="9143999" cy="2259285"/>
          </a:xfrm>
          <a:prstGeom prst="rect">
            <a:avLst/>
          </a:prstGeom>
          <a:noFill/>
          <a:ln>
            <a:noFill/>
          </a:ln>
        </p:spPr>
      </p:pic>
      <p:sp>
        <p:nvSpPr>
          <p:cNvPr id="205" name="Google Shape;205;p16"/>
          <p:cNvSpPr txBox="1"/>
          <p:nvPr/>
        </p:nvSpPr>
        <p:spPr>
          <a:xfrm>
            <a:off x="277200" y="4657425"/>
            <a:ext cx="2271900"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Arial"/>
                <a:ea typeface="Arial"/>
                <a:cs typeface="Arial"/>
                <a:sym typeface="Arial"/>
              </a:rPr>
              <a:t>We can apply Binary search for increasing searching speed)</a:t>
            </a:r>
            <a:endParaRPr b="0" i="0" sz="1000" u="none" cap="none" strike="noStrike">
              <a:solidFill>
                <a:srgbClr val="FF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11" name="Google Shape;211;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12" name="Google Shape;212;p17"/>
          <p:cNvPicPr preferRelativeResize="0"/>
          <p:nvPr/>
        </p:nvPicPr>
        <p:blipFill rotWithShape="1">
          <a:blip r:embed="rId3">
            <a:alphaModFix/>
          </a:blip>
          <a:srcRect b="0" l="0" r="0" t="0"/>
          <a:stretch/>
        </p:blipFill>
        <p:spPr>
          <a:xfrm>
            <a:off x="311700" y="445025"/>
            <a:ext cx="3919526" cy="4451675"/>
          </a:xfrm>
          <a:prstGeom prst="rect">
            <a:avLst/>
          </a:prstGeom>
          <a:noFill/>
          <a:ln>
            <a:noFill/>
          </a:ln>
        </p:spPr>
      </p:pic>
      <p:pic>
        <p:nvPicPr>
          <p:cNvPr id="213" name="Google Shape;213;p17"/>
          <p:cNvPicPr preferRelativeResize="0"/>
          <p:nvPr/>
        </p:nvPicPr>
        <p:blipFill rotWithShape="1">
          <a:blip r:embed="rId4">
            <a:alphaModFix/>
          </a:blip>
          <a:srcRect b="0" l="0" r="0" t="0"/>
          <a:stretch/>
        </p:blipFill>
        <p:spPr>
          <a:xfrm>
            <a:off x="4473425" y="847000"/>
            <a:ext cx="4546751" cy="3800475"/>
          </a:xfrm>
          <a:prstGeom prst="rect">
            <a:avLst/>
          </a:prstGeom>
          <a:noFill/>
          <a:ln>
            <a:noFill/>
          </a:ln>
        </p:spPr>
      </p:pic>
      <p:sp>
        <p:nvSpPr>
          <p:cNvPr id="214" name="Google Shape;214;p17"/>
          <p:cNvSpPr txBox="1"/>
          <p:nvPr/>
        </p:nvSpPr>
        <p:spPr>
          <a:xfrm>
            <a:off x="1359625" y="15975"/>
            <a:ext cx="7080900" cy="27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How to maintain this postings list in the memory?</a:t>
            </a:r>
            <a:endParaRPr b="1" i="0" sz="20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8"/>
          <p:cNvSpPr txBox="1"/>
          <p:nvPr>
            <p:ph type="title"/>
          </p:nvPr>
        </p:nvSpPr>
        <p:spPr>
          <a:xfrm>
            <a:off x="265550" y="529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Building the inverted index : Steps</a:t>
            </a:r>
            <a:endParaRPr b="1"/>
          </a:p>
        </p:txBody>
      </p:sp>
      <p:sp>
        <p:nvSpPr>
          <p:cNvPr id="220" name="Google Shape;220;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21" name="Google Shape;221;p18"/>
          <p:cNvPicPr preferRelativeResize="0"/>
          <p:nvPr/>
        </p:nvPicPr>
        <p:blipFill rotWithShape="1">
          <a:blip r:embed="rId3">
            <a:alphaModFix/>
          </a:blip>
          <a:srcRect b="0" l="0" r="0" t="0"/>
          <a:stretch/>
        </p:blipFill>
        <p:spPr>
          <a:xfrm>
            <a:off x="0" y="893847"/>
            <a:ext cx="9143999" cy="4163055"/>
          </a:xfrm>
          <a:prstGeom prst="rect">
            <a:avLst/>
          </a:prstGeom>
          <a:noFill/>
          <a:ln>
            <a:noFill/>
          </a:ln>
        </p:spPr>
      </p:pic>
      <p:sp>
        <p:nvSpPr>
          <p:cNvPr id="222" name="Google Shape;222;p18"/>
          <p:cNvSpPr txBox="1"/>
          <p:nvPr/>
        </p:nvSpPr>
        <p:spPr>
          <a:xfrm>
            <a:off x="2550500" y="3298950"/>
            <a:ext cx="5151900" cy="31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Convert each token to lowercase , find base word for each token</a:t>
            </a:r>
            <a:endParaRPr b="0" i="0" sz="1200" u="none" cap="none" strike="noStrike">
              <a:solidFill>
                <a:srgbClr val="FF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28" name="Google Shape;228;p19"/>
          <p:cNvPicPr preferRelativeResize="0"/>
          <p:nvPr/>
        </p:nvPicPr>
        <p:blipFill rotWithShape="1">
          <a:blip r:embed="rId3">
            <a:alphaModFix/>
          </a:blip>
          <a:srcRect b="0" l="0" r="0" t="0"/>
          <a:stretch/>
        </p:blipFill>
        <p:spPr>
          <a:xfrm>
            <a:off x="441125" y="-152400"/>
            <a:ext cx="2867925" cy="842525"/>
          </a:xfrm>
          <a:prstGeom prst="rect">
            <a:avLst/>
          </a:prstGeom>
          <a:noFill/>
          <a:ln>
            <a:noFill/>
          </a:ln>
        </p:spPr>
      </p:pic>
      <p:pic>
        <p:nvPicPr>
          <p:cNvPr id="229" name="Google Shape;229;p19"/>
          <p:cNvPicPr preferRelativeResize="0"/>
          <p:nvPr/>
        </p:nvPicPr>
        <p:blipFill rotWithShape="1">
          <a:blip r:embed="rId4">
            <a:alphaModFix/>
          </a:blip>
          <a:srcRect b="0" l="0" r="0" t="0"/>
          <a:stretch/>
        </p:blipFill>
        <p:spPr>
          <a:xfrm>
            <a:off x="4903025" y="-97300"/>
            <a:ext cx="3156225" cy="783200"/>
          </a:xfrm>
          <a:prstGeom prst="rect">
            <a:avLst/>
          </a:prstGeom>
          <a:noFill/>
          <a:ln>
            <a:noFill/>
          </a:ln>
        </p:spPr>
      </p:pic>
      <p:pic>
        <p:nvPicPr>
          <p:cNvPr id="230" name="Google Shape;230;p19"/>
          <p:cNvPicPr preferRelativeResize="0"/>
          <p:nvPr/>
        </p:nvPicPr>
        <p:blipFill rotWithShape="1">
          <a:blip r:embed="rId5">
            <a:alphaModFix/>
          </a:blip>
          <a:srcRect b="0" l="0" r="0" t="0"/>
          <a:stretch/>
        </p:blipFill>
        <p:spPr>
          <a:xfrm>
            <a:off x="205525" y="682425"/>
            <a:ext cx="3829650" cy="4356500"/>
          </a:xfrm>
          <a:prstGeom prst="rect">
            <a:avLst/>
          </a:prstGeom>
          <a:noFill/>
          <a:ln>
            <a:noFill/>
          </a:ln>
        </p:spPr>
      </p:pic>
      <p:pic>
        <p:nvPicPr>
          <p:cNvPr id="231" name="Google Shape;231;p19"/>
          <p:cNvPicPr preferRelativeResize="0"/>
          <p:nvPr/>
        </p:nvPicPr>
        <p:blipFill rotWithShape="1">
          <a:blip r:embed="rId6">
            <a:alphaModFix/>
          </a:blip>
          <a:srcRect b="0" l="0" r="0" t="0"/>
          <a:stretch/>
        </p:blipFill>
        <p:spPr>
          <a:xfrm>
            <a:off x="4520750" y="690125"/>
            <a:ext cx="4162025" cy="4308975"/>
          </a:xfrm>
          <a:prstGeom prst="rect">
            <a:avLst/>
          </a:prstGeom>
          <a:noFill/>
          <a:ln>
            <a:noFill/>
          </a:ln>
        </p:spPr>
      </p:pic>
      <p:sp>
        <p:nvSpPr>
          <p:cNvPr id="232" name="Google Shape;232;p19"/>
          <p:cNvSpPr txBox="1"/>
          <p:nvPr/>
        </p:nvSpPr>
        <p:spPr>
          <a:xfrm>
            <a:off x="2255925" y="-262800"/>
            <a:ext cx="4266900" cy="18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Example: Inverted Index</a:t>
            </a:r>
            <a:endParaRPr b="1" i="0" sz="1800" u="none" cap="none" strike="noStrike">
              <a:solidFill>
                <a:schemeClr val="dk1"/>
              </a:solidFill>
              <a:latin typeface="Arial"/>
              <a:ea typeface="Arial"/>
              <a:cs typeface="Arial"/>
              <a:sym typeface="Arial"/>
            </a:endParaRPr>
          </a:p>
        </p:txBody>
      </p:sp>
      <p:sp>
        <p:nvSpPr>
          <p:cNvPr id="233" name="Google Shape;233;p19"/>
          <p:cNvSpPr txBox="1"/>
          <p:nvPr/>
        </p:nvSpPr>
        <p:spPr>
          <a:xfrm>
            <a:off x="4298425" y="4740700"/>
            <a:ext cx="5028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Figure  : Building an index by sorting and grouping.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0"/>
          <p:cNvSpPr txBox="1"/>
          <p:nvPr/>
        </p:nvSpPr>
        <p:spPr>
          <a:xfrm>
            <a:off x="57675" y="1294200"/>
            <a:ext cx="9017100" cy="2154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The dictionary stores the terms, and has a pointer to the postings list for each term.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It commonly also stores other summary information such as, here, the document frequency of each term.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We use this  information for improving query time efficiency and, later, for weighting in ranked retrieval models.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 Each postings list stores the list of documents in which a term occurs, and may store other information such as the term frequency (the frequency of each term in each document) or the position(s) of the term in each document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1"/>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Processing Boolean Queries</a:t>
            </a:r>
            <a:endParaRPr b="1"/>
          </a:p>
        </p:txBody>
      </p:sp>
      <p:sp>
        <p:nvSpPr>
          <p:cNvPr id="244" name="Google Shape;244;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45" name="Google Shape;245;p21"/>
          <p:cNvPicPr preferRelativeResize="0"/>
          <p:nvPr/>
        </p:nvPicPr>
        <p:blipFill rotWithShape="1">
          <a:blip r:embed="rId3">
            <a:alphaModFix/>
          </a:blip>
          <a:srcRect b="0" l="0" r="0" t="0"/>
          <a:stretch/>
        </p:blipFill>
        <p:spPr>
          <a:xfrm>
            <a:off x="427550" y="2821075"/>
            <a:ext cx="3585225" cy="1628775"/>
          </a:xfrm>
          <a:prstGeom prst="rect">
            <a:avLst/>
          </a:prstGeom>
          <a:noFill/>
          <a:ln>
            <a:noFill/>
          </a:ln>
        </p:spPr>
      </p:pic>
      <p:pic>
        <p:nvPicPr>
          <p:cNvPr id="246" name="Google Shape;246;p21"/>
          <p:cNvPicPr preferRelativeResize="0"/>
          <p:nvPr/>
        </p:nvPicPr>
        <p:blipFill rotWithShape="1">
          <a:blip r:embed="rId4">
            <a:alphaModFix/>
          </a:blip>
          <a:srcRect b="0" l="0" r="0" t="0"/>
          <a:stretch/>
        </p:blipFill>
        <p:spPr>
          <a:xfrm>
            <a:off x="311700" y="1152475"/>
            <a:ext cx="7353300" cy="1485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2"/>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Shakespeare’s Play </a:t>
            </a:r>
            <a:endParaRPr/>
          </a:p>
        </p:txBody>
      </p:sp>
      <p:pic>
        <p:nvPicPr>
          <p:cNvPr id="252" name="Google Shape;252;p22"/>
          <p:cNvPicPr preferRelativeResize="0"/>
          <p:nvPr/>
        </p:nvPicPr>
        <p:blipFill rotWithShape="1">
          <a:blip r:embed="rId3">
            <a:alphaModFix/>
          </a:blip>
          <a:srcRect b="0" l="0" r="0" t="0"/>
          <a:stretch/>
        </p:blipFill>
        <p:spPr>
          <a:xfrm>
            <a:off x="311700" y="390475"/>
            <a:ext cx="6191425" cy="2581275"/>
          </a:xfrm>
          <a:prstGeom prst="rect">
            <a:avLst/>
          </a:prstGeom>
          <a:noFill/>
          <a:ln>
            <a:noFill/>
          </a:ln>
        </p:spPr>
      </p:pic>
      <p:pic>
        <p:nvPicPr>
          <p:cNvPr id="253" name="Google Shape;253;p22"/>
          <p:cNvPicPr preferRelativeResize="0"/>
          <p:nvPr/>
        </p:nvPicPr>
        <p:blipFill rotWithShape="1">
          <a:blip r:embed="rId4">
            <a:alphaModFix/>
          </a:blip>
          <a:srcRect b="0" l="0" r="0" t="0"/>
          <a:stretch/>
        </p:blipFill>
        <p:spPr>
          <a:xfrm>
            <a:off x="7300500" y="1658975"/>
            <a:ext cx="1287975" cy="269825"/>
          </a:xfrm>
          <a:prstGeom prst="rect">
            <a:avLst/>
          </a:prstGeom>
          <a:noFill/>
          <a:ln>
            <a:noFill/>
          </a:ln>
        </p:spPr>
      </p:pic>
      <p:sp>
        <p:nvSpPr>
          <p:cNvPr id="254" name="Google Shape;254;p22"/>
          <p:cNvSpPr txBox="1"/>
          <p:nvPr/>
        </p:nvSpPr>
        <p:spPr>
          <a:xfrm>
            <a:off x="6433950" y="1089975"/>
            <a:ext cx="2709900" cy="5727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2"/>
              </a:buClr>
              <a:buSzPts val="1100"/>
              <a:buFont typeface="Arial"/>
              <a:buChar char="●"/>
            </a:pPr>
            <a:r>
              <a:rPr b="0" i="0" lang="en" sz="1100" u="none" cap="none" strike="noStrike">
                <a:solidFill>
                  <a:schemeClr val="dk2"/>
                </a:solidFill>
                <a:latin typeface="Arial"/>
                <a:ea typeface="Arial"/>
                <a:cs typeface="Arial"/>
                <a:sym typeface="Arial"/>
              </a:rPr>
              <a:t>Each document is identified by docID, a serial no for document</a:t>
            </a:r>
            <a:endParaRPr b="0" i="0" sz="1100" u="none" cap="none" strike="noStrike">
              <a:solidFill>
                <a:schemeClr val="dk2"/>
              </a:solidFill>
              <a:latin typeface="Arial"/>
              <a:ea typeface="Arial"/>
              <a:cs typeface="Arial"/>
              <a:sym typeface="Arial"/>
            </a:endParaRPr>
          </a:p>
        </p:txBody>
      </p:sp>
      <p:pic>
        <p:nvPicPr>
          <p:cNvPr id="255" name="Google Shape;255;p22"/>
          <p:cNvPicPr preferRelativeResize="0"/>
          <p:nvPr/>
        </p:nvPicPr>
        <p:blipFill rotWithShape="1">
          <a:blip r:embed="rId5">
            <a:alphaModFix/>
          </a:blip>
          <a:srcRect b="0" l="0" r="0" t="0"/>
          <a:stretch/>
        </p:blipFill>
        <p:spPr>
          <a:xfrm>
            <a:off x="0" y="2966107"/>
            <a:ext cx="9143999" cy="2259285"/>
          </a:xfrm>
          <a:prstGeom prst="rect">
            <a:avLst/>
          </a:prstGeom>
          <a:noFill/>
          <a:ln>
            <a:noFill/>
          </a:ln>
        </p:spPr>
      </p:pic>
      <p:sp>
        <p:nvSpPr>
          <p:cNvPr id="256" name="Google Shape;256;p22"/>
          <p:cNvSpPr txBox="1"/>
          <p:nvPr/>
        </p:nvSpPr>
        <p:spPr>
          <a:xfrm>
            <a:off x="277200" y="4657425"/>
            <a:ext cx="2271900"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Arial"/>
                <a:ea typeface="Arial"/>
                <a:cs typeface="Arial"/>
                <a:sym typeface="Arial"/>
              </a:rPr>
              <a:t>We can apply Binary search for increasing searching speed)</a:t>
            </a:r>
            <a:endParaRPr b="0" i="0" sz="1000" u="none" cap="none" strike="noStrike">
              <a:solidFill>
                <a:srgbClr val="FF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62" name="Google Shape;262;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63" name="Google Shape;263;p23"/>
          <p:cNvPicPr preferRelativeResize="0"/>
          <p:nvPr/>
        </p:nvPicPr>
        <p:blipFill rotWithShape="1">
          <a:blip r:embed="rId3">
            <a:alphaModFix/>
          </a:blip>
          <a:srcRect b="0" l="0" r="0" t="0"/>
          <a:stretch/>
        </p:blipFill>
        <p:spPr>
          <a:xfrm>
            <a:off x="311700" y="306775"/>
            <a:ext cx="8417200" cy="4601475"/>
          </a:xfrm>
          <a:prstGeom prst="rect">
            <a:avLst/>
          </a:prstGeom>
          <a:noFill/>
          <a:ln>
            <a:noFill/>
          </a:ln>
        </p:spPr>
      </p:pic>
      <p:sp>
        <p:nvSpPr>
          <p:cNvPr id="264" name="Google Shape;264;p23"/>
          <p:cNvSpPr txBox="1"/>
          <p:nvPr/>
        </p:nvSpPr>
        <p:spPr>
          <a:xfrm>
            <a:off x="3516225" y="36627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2</a:t>
            </a:r>
            <a:endParaRPr b="0" i="0" sz="2100" u="none" cap="none" strike="noStrike">
              <a:solidFill>
                <a:schemeClr val="dk2"/>
              </a:solidFill>
              <a:latin typeface="Arial"/>
              <a:ea typeface="Arial"/>
              <a:cs typeface="Arial"/>
              <a:sym typeface="Arial"/>
            </a:endParaRPr>
          </a:p>
        </p:txBody>
      </p:sp>
      <p:sp>
        <p:nvSpPr>
          <p:cNvPr id="265" name="Google Shape;265;p23"/>
          <p:cNvSpPr txBox="1"/>
          <p:nvPr/>
        </p:nvSpPr>
        <p:spPr>
          <a:xfrm>
            <a:off x="4583025" y="36627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31</a:t>
            </a:r>
            <a:endParaRPr b="0" i="0" sz="2100" u="none" cap="none" strike="noStrik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3"/>
          <p:cNvSpPr txBox="1"/>
          <p:nvPr>
            <p:ph idx="1" type="body"/>
          </p:nvPr>
        </p:nvSpPr>
        <p:spPr>
          <a:xfrm>
            <a:off x="311700" y="15975"/>
            <a:ext cx="8520600" cy="18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500">
                <a:solidFill>
                  <a:schemeClr val="dk1"/>
                </a:solidFill>
              </a:rPr>
              <a:t>3. Ranking</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 sz="1500">
                <a:solidFill>
                  <a:schemeClr val="dk1"/>
                </a:solidFill>
              </a:rPr>
              <a:t>Ranking Algorithm</a:t>
            </a:r>
            <a:r>
              <a:rPr lang="en" sz="1500">
                <a:solidFill>
                  <a:schemeClr val="dk1"/>
                </a:solidFill>
              </a:rPr>
              <a:t>: The process used to order documents based on their relevance scores.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Rank Aggregation</a:t>
            </a:r>
            <a:r>
              <a:rPr lang="en" sz="1500">
                <a:solidFill>
                  <a:schemeClr val="dk1"/>
                </a:solidFill>
              </a:rPr>
              <a:t>: Methods for combining multiple relevance scores or rankings into a final ranking (e.g., in meta-search engines like Dogpile,</a:t>
            </a:r>
            <a:r>
              <a:rPr lang="en" sz="1500">
                <a:solidFill>
                  <a:schemeClr val="dk1"/>
                </a:solidFill>
                <a:highlight>
                  <a:srgbClr val="FFFFFF"/>
                </a:highlight>
              </a:rPr>
              <a:t>Trivago etc.</a:t>
            </a:r>
            <a:r>
              <a:rPr lang="en" sz="1500">
                <a:solidFill>
                  <a:schemeClr val="dk1"/>
                </a:solidFill>
              </a:rPr>
              <a:t>).</a:t>
            </a:r>
            <a:endParaRPr sz="1500">
              <a:solidFill>
                <a:schemeClr val="dk1"/>
              </a:solidFill>
            </a:endParaRPr>
          </a:p>
          <a:p>
            <a:pPr indent="0" lvl="0" marL="0" rtl="0" algn="l">
              <a:lnSpc>
                <a:spcPct val="115000"/>
              </a:lnSpc>
              <a:spcBef>
                <a:spcPts val="1200"/>
              </a:spcBef>
              <a:spcAft>
                <a:spcPts val="1200"/>
              </a:spcAft>
              <a:buSzPts val="1800"/>
              <a:buNone/>
            </a:pPr>
            <a:r>
              <a:rPr b="1" lang="en" sz="1500">
                <a:solidFill>
                  <a:schemeClr val="dk1"/>
                </a:solidFill>
              </a:rPr>
              <a:t>   </a:t>
            </a:r>
            <a:endParaRPr b="1" sz="1500">
              <a:solidFill>
                <a:schemeClr val="dk1"/>
              </a:solidFill>
            </a:endParaRPr>
          </a:p>
        </p:txBody>
      </p:sp>
      <p:sp>
        <p:nvSpPr>
          <p:cNvPr id="68" name="Google Shape;68;p3"/>
          <p:cNvSpPr txBox="1"/>
          <p:nvPr/>
        </p:nvSpPr>
        <p:spPr>
          <a:xfrm>
            <a:off x="311700" y="1450950"/>
            <a:ext cx="8774700" cy="163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4. Retrieval Model Basis</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Theoretical Foundation</a:t>
            </a:r>
            <a:r>
              <a:rPr b="0" i="0" lang="en" sz="1500" u="none" cap="none" strike="noStrike">
                <a:solidFill>
                  <a:schemeClr val="dk1"/>
                </a:solidFill>
                <a:latin typeface="Arial"/>
                <a:ea typeface="Arial"/>
                <a:cs typeface="Arial"/>
                <a:sym typeface="Arial"/>
              </a:rPr>
              <a:t>: The underlying theory or mathematical basis of the model (e.g., probability theory, vector space theory, neural networks).</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Assumptions</a:t>
            </a:r>
            <a:r>
              <a:rPr b="0" i="0" lang="en" sz="1500" u="none" cap="none" strike="noStrike">
                <a:solidFill>
                  <a:schemeClr val="dk1"/>
                </a:solidFill>
                <a:latin typeface="Arial"/>
                <a:ea typeface="Arial"/>
                <a:cs typeface="Arial"/>
                <a:sym typeface="Arial"/>
              </a:rPr>
              <a:t>: The assumptions made by the model about the data and the retrieval process (e.g., term independence in the Vector Space Model).</a:t>
            </a:r>
            <a:endParaRPr b="0" i="0" sz="1500" u="none" cap="none" strike="noStrike">
              <a:solidFill>
                <a:schemeClr val="dk1"/>
              </a:solidFill>
              <a:latin typeface="Arial"/>
              <a:ea typeface="Arial"/>
              <a:cs typeface="Arial"/>
              <a:sym typeface="Arial"/>
            </a:endParaRPr>
          </a:p>
        </p:txBody>
      </p:sp>
      <p:sp>
        <p:nvSpPr>
          <p:cNvPr id="69" name="Google Shape;69;p3"/>
          <p:cNvSpPr txBox="1"/>
          <p:nvPr/>
        </p:nvSpPr>
        <p:spPr>
          <a:xfrm>
            <a:off x="311700" y="3082650"/>
            <a:ext cx="8359500" cy="163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5. Efficiency</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Computational Complexity</a:t>
            </a:r>
            <a:r>
              <a:rPr b="0" i="0" lang="en" sz="1500" u="none" cap="none" strike="noStrike">
                <a:solidFill>
                  <a:schemeClr val="dk1"/>
                </a:solidFill>
                <a:latin typeface="Arial"/>
                <a:ea typeface="Arial"/>
                <a:cs typeface="Arial"/>
                <a:sym typeface="Arial"/>
              </a:rPr>
              <a:t>: The computational resources required to process queries and retrieve documents (e.g., time complexity, space complexity).</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Indexing Requirements</a:t>
            </a:r>
            <a:r>
              <a:rPr b="0" i="0" lang="en" sz="1500" u="none" cap="none" strike="noStrike">
                <a:solidFill>
                  <a:schemeClr val="dk1"/>
                </a:solidFill>
                <a:latin typeface="Arial"/>
                <a:ea typeface="Arial"/>
                <a:cs typeface="Arial"/>
                <a:sym typeface="Arial"/>
              </a:rPr>
              <a:t>: The type and structure of indexes needed to support efficient retrieval.</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71" name="Google Shape;27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72" name="Google Shape;272;p24"/>
          <p:cNvPicPr preferRelativeResize="0"/>
          <p:nvPr/>
        </p:nvPicPr>
        <p:blipFill rotWithShape="1">
          <a:blip r:embed="rId3">
            <a:alphaModFix/>
          </a:blip>
          <a:srcRect b="0" l="0" r="0" t="0"/>
          <a:stretch/>
        </p:blipFill>
        <p:spPr>
          <a:xfrm>
            <a:off x="0" y="449580"/>
            <a:ext cx="9144000" cy="4244340"/>
          </a:xfrm>
          <a:prstGeom prst="rect">
            <a:avLst/>
          </a:prstGeom>
          <a:noFill/>
          <a:ln>
            <a:noFill/>
          </a:ln>
        </p:spPr>
      </p:pic>
      <p:sp>
        <p:nvSpPr>
          <p:cNvPr id="273" name="Google Shape;273;p24"/>
          <p:cNvSpPr txBox="1"/>
          <p:nvPr/>
        </p:nvSpPr>
        <p:spPr>
          <a:xfrm>
            <a:off x="21446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1</a:t>
            </a:r>
            <a:endParaRPr b="0" i="0" sz="2100" u="none" cap="none" strike="noStrike">
              <a:solidFill>
                <a:schemeClr val="dk2"/>
              </a:solidFill>
              <a:latin typeface="Arial"/>
              <a:ea typeface="Arial"/>
              <a:cs typeface="Arial"/>
              <a:sym typeface="Arial"/>
            </a:endParaRPr>
          </a:p>
        </p:txBody>
      </p:sp>
      <p:sp>
        <p:nvSpPr>
          <p:cNvPr id="274" name="Google Shape;274;p24"/>
          <p:cNvSpPr txBox="1"/>
          <p:nvPr/>
        </p:nvSpPr>
        <p:spPr>
          <a:xfrm>
            <a:off x="27542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2</a:t>
            </a:r>
            <a:endParaRPr b="0" i="0" sz="2100" u="none" cap="none" strike="noStrike">
              <a:solidFill>
                <a:schemeClr val="dk2"/>
              </a:solidFill>
              <a:latin typeface="Arial"/>
              <a:ea typeface="Arial"/>
              <a:cs typeface="Arial"/>
              <a:sym typeface="Arial"/>
            </a:endParaRPr>
          </a:p>
        </p:txBody>
      </p:sp>
      <p:sp>
        <p:nvSpPr>
          <p:cNvPr id="275" name="Google Shape;275;p24"/>
          <p:cNvSpPr txBox="1"/>
          <p:nvPr/>
        </p:nvSpPr>
        <p:spPr>
          <a:xfrm>
            <a:off x="34400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4</a:t>
            </a:r>
            <a:endParaRPr b="0" i="0" sz="2100" u="none" cap="none" strike="noStrike">
              <a:solidFill>
                <a:schemeClr val="dk2"/>
              </a:solidFill>
              <a:latin typeface="Arial"/>
              <a:ea typeface="Arial"/>
              <a:cs typeface="Arial"/>
              <a:sym typeface="Arial"/>
            </a:endParaRPr>
          </a:p>
        </p:txBody>
      </p:sp>
      <p:sp>
        <p:nvSpPr>
          <p:cNvPr id="276" name="Google Shape;276;p24"/>
          <p:cNvSpPr txBox="1"/>
          <p:nvPr/>
        </p:nvSpPr>
        <p:spPr>
          <a:xfrm>
            <a:off x="40496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11</a:t>
            </a:r>
            <a:endParaRPr b="0" i="0" sz="2100" u="none" cap="none" strike="noStrike">
              <a:solidFill>
                <a:schemeClr val="dk2"/>
              </a:solidFill>
              <a:latin typeface="Arial"/>
              <a:ea typeface="Arial"/>
              <a:cs typeface="Arial"/>
              <a:sym typeface="Arial"/>
            </a:endParaRPr>
          </a:p>
        </p:txBody>
      </p:sp>
      <p:sp>
        <p:nvSpPr>
          <p:cNvPr id="277" name="Google Shape;277;p24"/>
          <p:cNvSpPr txBox="1"/>
          <p:nvPr/>
        </p:nvSpPr>
        <p:spPr>
          <a:xfrm>
            <a:off x="52688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45</a:t>
            </a:r>
            <a:endParaRPr b="0" i="0" sz="2100" u="none" cap="none" strike="noStrike">
              <a:solidFill>
                <a:schemeClr val="dk2"/>
              </a:solidFill>
              <a:latin typeface="Arial"/>
              <a:ea typeface="Arial"/>
              <a:cs typeface="Arial"/>
              <a:sym typeface="Arial"/>
            </a:endParaRPr>
          </a:p>
        </p:txBody>
      </p:sp>
      <p:sp>
        <p:nvSpPr>
          <p:cNvPr id="278" name="Google Shape;278;p24"/>
          <p:cNvSpPr txBox="1"/>
          <p:nvPr/>
        </p:nvSpPr>
        <p:spPr>
          <a:xfrm>
            <a:off x="46592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31</a:t>
            </a:r>
            <a:endParaRPr b="0" i="0" sz="2100" u="none" cap="none" strike="noStrike">
              <a:solidFill>
                <a:schemeClr val="dk2"/>
              </a:solidFill>
              <a:latin typeface="Arial"/>
              <a:ea typeface="Arial"/>
              <a:cs typeface="Arial"/>
              <a:sym typeface="Arial"/>
            </a:endParaRPr>
          </a:p>
        </p:txBody>
      </p:sp>
      <p:sp>
        <p:nvSpPr>
          <p:cNvPr id="279" name="Google Shape;279;p24"/>
          <p:cNvSpPr txBox="1"/>
          <p:nvPr/>
        </p:nvSpPr>
        <p:spPr>
          <a:xfrm>
            <a:off x="6411825" y="3967525"/>
            <a:ext cx="7347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101</a:t>
            </a:r>
            <a:endParaRPr b="0" i="0" sz="2100" u="none" cap="none" strike="noStrike">
              <a:solidFill>
                <a:schemeClr val="dk2"/>
              </a:solidFill>
              <a:latin typeface="Arial"/>
              <a:ea typeface="Arial"/>
              <a:cs typeface="Arial"/>
              <a:sym typeface="Arial"/>
            </a:endParaRPr>
          </a:p>
        </p:txBody>
      </p:sp>
      <p:sp>
        <p:nvSpPr>
          <p:cNvPr id="280" name="Google Shape;280;p24"/>
          <p:cNvSpPr txBox="1"/>
          <p:nvPr/>
        </p:nvSpPr>
        <p:spPr>
          <a:xfrm>
            <a:off x="5954625" y="3967525"/>
            <a:ext cx="5652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54</a:t>
            </a:r>
            <a:endParaRPr b="0" i="0" sz="2100" u="none" cap="none" strike="noStrike">
              <a:solidFill>
                <a:schemeClr val="dk2"/>
              </a:solidFill>
              <a:latin typeface="Arial"/>
              <a:ea typeface="Arial"/>
              <a:cs typeface="Arial"/>
              <a:sym typeface="Arial"/>
            </a:endParaRPr>
          </a:p>
        </p:txBody>
      </p:sp>
      <p:sp>
        <p:nvSpPr>
          <p:cNvPr id="281" name="Google Shape;281;p24"/>
          <p:cNvSpPr txBox="1"/>
          <p:nvPr/>
        </p:nvSpPr>
        <p:spPr>
          <a:xfrm>
            <a:off x="7097625" y="3967525"/>
            <a:ext cx="7347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173</a:t>
            </a:r>
            <a:endParaRPr b="0" i="0" sz="2100" u="none" cap="none" strike="noStrike">
              <a:solidFill>
                <a:schemeClr val="dk2"/>
              </a:solidFill>
              <a:latin typeface="Arial"/>
              <a:ea typeface="Arial"/>
              <a:cs typeface="Arial"/>
              <a:sym typeface="Arial"/>
            </a:endParaRPr>
          </a:p>
        </p:txBody>
      </p:sp>
      <p:sp>
        <p:nvSpPr>
          <p:cNvPr id="282" name="Google Shape;282;p24"/>
          <p:cNvSpPr txBox="1"/>
          <p:nvPr/>
        </p:nvSpPr>
        <p:spPr>
          <a:xfrm>
            <a:off x="7631025" y="3967525"/>
            <a:ext cx="7347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174</a:t>
            </a:r>
            <a:endParaRPr b="0" i="0" sz="2100" u="none" cap="none" strike="noStrike">
              <a:solidFill>
                <a:schemeClr val="dk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88" name="Google Shape;288;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89" name="Google Shape;289;p25"/>
          <p:cNvPicPr preferRelativeResize="0"/>
          <p:nvPr/>
        </p:nvPicPr>
        <p:blipFill rotWithShape="1">
          <a:blip r:embed="rId3">
            <a:alphaModFix/>
          </a:blip>
          <a:srcRect b="0" l="0" r="0" t="0"/>
          <a:stretch/>
        </p:blipFill>
        <p:spPr>
          <a:xfrm>
            <a:off x="0" y="459539"/>
            <a:ext cx="9144000" cy="4224421"/>
          </a:xfrm>
          <a:prstGeom prst="rect">
            <a:avLst/>
          </a:prstGeom>
          <a:noFill/>
          <a:ln>
            <a:noFill/>
          </a:ln>
        </p:spPr>
      </p:pic>
      <p:sp>
        <p:nvSpPr>
          <p:cNvPr id="290" name="Google Shape;290;p25"/>
          <p:cNvSpPr txBox="1"/>
          <p:nvPr/>
        </p:nvSpPr>
        <p:spPr>
          <a:xfrm>
            <a:off x="2068425" y="3967525"/>
            <a:ext cx="734700" cy="48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Arial"/>
                <a:ea typeface="Arial"/>
                <a:cs typeface="Arial"/>
                <a:sym typeface="Arial"/>
              </a:rPr>
              <a:t>  3</a:t>
            </a:r>
            <a:endParaRPr b="0" i="0" sz="2100" u="none" cap="none" strike="noStrike">
              <a:solidFill>
                <a:schemeClr val="dk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26"/>
          <p:cNvPicPr preferRelativeResize="0"/>
          <p:nvPr/>
        </p:nvPicPr>
        <p:blipFill rotWithShape="1">
          <a:blip r:embed="rId3">
            <a:alphaModFix/>
          </a:blip>
          <a:srcRect b="0" l="0" r="0" t="0"/>
          <a:stretch/>
        </p:blipFill>
        <p:spPr>
          <a:xfrm>
            <a:off x="195200" y="126250"/>
            <a:ext cx="8710425" cy="3231875"/>
          </a:xfrm>
          <a:prstGeom prst="rect">
            <a:avLst/>
          </a:prstGeom>
          <a:noFill/>
          <a:ln>
            <a:noFill/>
          </a:ln>
        </p:spPr>
      </p:pic>
      <p:pic>
        <p:nvPicPr>
          <p:cNvPr id="296" name="Google Shape;296;p26"/>
          <p:cNvPicPr preferRelativeResize="0"/>
          <p:nvPr/>
        </p:nvPicPr>
        <p:blipFill rotWithShape="1">
          <a:blip r:embed="rId4">
            <a:alphaModFix/>
          </a:blip>
          <a:srcRect b="0" l="0" r="0" t="0"/>
          <a:stretch/>
        </p:blipFill>
        <p:spPr>
          <a:xfrm>
            <a:off x="781850" y="3298650"/>
            <a:ext cx="8199975" cy="1697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7"/>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36818"/>
              <a:buNone/>
            </a:pPr>
            <a:r>
              <a:rPr b="1" lang="en" sz="2688"/>
              <a:t>Boolean Model Advantages and Disadvantages</a:t>
            </a:r>
            <a:endParaRPr b="1" sz="2420"/>
          </a:p>
        </p:txBody>
      </p:sp>
      <p:sp>
        <p:nvSpPr>
          <p:cNvPr id="302" name="Google Shape;302;p27"/>
          <p:cNvSpPr txBox="1"/>
          <p:nvPr>
            <p:ph idx="1" type="body"/>
          </p:nvPr>
        </p:nvSpPr>
        <p:spPr>
          <a:xfrm>
            <a:off x="311700" y="390475"/>
            <a:ext cx="8788800" cy="341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400"/>
              </a:spcBef>
              <a:spcAft>
                <a:spcPts val="0"/>
              </a:spcAft>
              <a:buClr>
                <a:schemeClr val="dk1"/>
              </a:buClr>
              <a:buSzPts val="1100"/>
              <a:buFont typeface="Arial"/>
              <a:buNone/>
            </a:pPr>
            <a:r>
              <a:rPr b="1" lang="en" sz="1400">
                <a:solidFill>
                  <a:schemeClr val="dk1"/>
                </a:solidFill>
              </a:rPr>
              <a:t>Advantages</a:t>
            </a:r>
            <a:endParaRPr b="1" sz="1400">
              <a:solidFill>
                <a:schemeClr val="dk1"/>
              </a:solidFill>
            </a:endParaRPr>
          </a:p>
          <a:p>
            <a:pPr indent="-317500" lvl="0" marL="457200" rtl="0" algn="l">
              <a:lnSpc>
                <a:spcPct val="100000"/>
              </a:lnSpc>
              <a:spcBef>
                <a:spcPts val="1200"/>
              </a:spcBef>
              <a:spcAft>
                <a:spcPts val="0"/>
              </a:spcAft>
              <a:buClr>
                <a:schemeClr val="dk1"/>
              </a:buClr>
              <a:buSzPts val="1400"/>
              <a:buAutoNum type="arabicPeriod"/>
            </a:pPr>
            <a:r>
              <a:rPr b="1" lang="en" sz="1400">
                <a:solidFill>
                  <a:schemeClr val="dk1"/>
                </a:solidFill>
              </a:rPr>
              <a:t>Simplicity</a:t>
            </a:r>
            <a:r>
              <a:rPr lang="en" sz="1400">
                <a:solidFill>
                  <a:schemeClr val="dk1"/>
                </a:solidFill>
              </a:rPr>
              <a:t>:</a:t>
            </a:r>
            <a:endParaRPr sz="1400">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Easy to understand and implement.</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Queries are straightforward to construct using Boolean operators.</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b="1" lang="en" sz="1400">
                <a:solidFill>
                  <a:schemeClr val="dk1"/>
                </a:solidFill>
              </a:rPr>
              <a:t>Precise Matching</a:t>
            </a:r>
            <a:r>
              <a:rPr lang="en" sz="1400">
                <a:solidFill>
                  <a:schemeClr val="dk1"/>
                </a:solidFill>
              </a:rPr>
              <a:t>:</a:t>
            </a:r>
            <a:endParaRPr sz="1400">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Exact matching of query terms ensures that retrieved documents contain the specified terms.</a:t>
            </a:r>
            <a:endParaRPr>
              <a:solidFill>
                <a:schemeClr val="dk1"/>
              </a:solidFill>
            </a:endParaRPr>
          </a:p>
          <a:p>
            <a:pPr indent="-317500" lvl="0" marL="457200" rtl="0" algn="l">
              <a:lnSpc>
                <a:spcPct val="100000"/>
              </a:lnSpc>
              <a:spcBef>
                <a:spcPts val="0"/>
              </a:spcBef>
              <a:spcAft>
                <a:spcPts val="0"/>
              </a:spcAft>
              <a:buClr>
                <a:schemeClr val="dk1"/>
              </a:buClr>
              <a:buSzPts val="1400"/>
              <a:buAutoNum type="arabicPeriod"/>
            </a:pPr>
            <a:r>
              <a:rPr b="1" lang="en" sz="1400">
                <a:solidFill>
                  <a:schemeClr val="dk1"/>
                </a:solidFill>
              </a:rPr>
              <a:t>Efficiency</a:t>
            </a:r>
            <a:r>
              <a:rPr lang="en" sz="1400">
                <a:solidFill>
                  <a:schemeClr val="dk1"/>
                </a:solidFill>
              </a:rPr>
              <a:t>:</a:t>
            </a:r>
            <a:endParaRPr sz="1400">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Efficient retrieval using inverted indexes.</a:t>
            </a:r>
            <a:endParaRPr>
              <a:solidFill>
                <a:schemeClr val="dk1"/>
              </a:solidFill>
            </a:endParaRPr>
          </a:p>
          <a:p>
            <a:pPr indent="0" lvl="0" marL="0" rtl="0" algn="l">
              <a:lnSpc>
                <a:spcPct val="100000"/>
              </a:lnSpc>
              <a:spcBef>
                <a:spcPts val="1200"/>
              </a:spcBef>
              <a:spcAft>
                <a:spcPts val="1200"/>
              </a:spcAft>
              <a:buClr>
                <a:srgbClr val="000000"/>
              </a:buClr>
              <a:buSzPts val="1800"/>
              <a:buFont typeface="Arial"/>
              <a:buNone/>
            </a:pPr>
            <a:r>
              <a:t/>
            </a:r>
            <a:endParaRPr sz="1400"/>
          </a:p>
        </p:txBody>
      </p:sp>
      <p:sp>
        <p:nvSpPr>
          <p:cNvPr id="303" name="Google Shape;303;p27"/>
          <p:cNvSpPr txBox="1"/>
          <p:nvPr/>
        </p:nvSpPr>
        <p:spPr>
          <a:xfrm>
            <a:off x="311700" y="2571750"/>
            <a:ext cx="8788800" cy="263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Disadvantages</a:t>
            </a:r>
            <a:endParaRPr b="1" i="0" sz="1400" u="none" cap="none" strike="noStrike">
              <a:solidFill>
                <a:schemeClr val="dk1"/>
              </a:solidFill>
              <a:latin typeface="Arial"/>
              <a:ea typeface="Arial"/>
              <a:cs typeface="Arial"/>
              <a:sym typeface="Arial"/>
            </a:endParaRPr>
          </a:p>
          <a:p>
            <a:pPr indent="-317500" lvl="0" marL="457200" marR="0" rtl="0" algn="l">
              <a:lnSpc>
                <a:spcPct val="100000"/>
              </a:lnSpc>
              <a:spcBef>
                <a:spcPts val="40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Binary Relevance</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rgbClr val="FF0000"/>
                </a:solidFill>
                <a:latin typeface="Arial"/>
                <a:ea typeface="Arial"/>
                <a:cs typeface="Arial"/>
                <a:sym typeface="Arial"/>
              </a:rPr>
              <a:t>No ranking or relevance scoring of documents;</a:t>
            </a:r>
            <a:r>
              <a:rPr b="0" i="0" lang="en" sz="1400" u="none" cap="none" strike="noStrike">
                <a:solidFill>
                  <a:schemeClr val="dk1"/>
                </a:solidFill>
                <a:latin typeface="Arial"/>
                <a:ea typeface="Arial"/>
                <a:cs typeface="Arial"/>
                <a:sym typeface="Arial"/>
              </a:rPr>
              <a:t> results are binary (relevant or not).</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Does not consider partial matches or degrees of relevance.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Inflexibility</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Rigid query formulation may not capture the nuances of user information needs.</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Complex queries can become cumbersome to construct and interpret.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rgbClr val="FF0000"/>
              </a:buClr>
              <a:buSzPts val="1400"/>
              <a:buFont typeface="Arial"/>
              <a:buAutoNum type="arabicPeriod"/>
            </a:pPr>
            <a:r>
              <a:rPr b="1" i="0" lang="en" sz="1400" u="none" cap="none" strike="noStrike">
                <a:solidFill>
                  <a:srgbClr val="FF0000"/>
                </a:solidFill>
                <a:latin typeface="Arial"/>
                <a:ea typeface="Arial"/>
                <a:cs typeface="Arial"/>
                <a:sym typeface="Arial"/>
              </a:rPr>
              <a:t>Lack of Term Weighting</a:t>
            </a:r>
            <a:r>
              <a:rPr b="0" i="0" lang="en" sz="1400" u="none" cap="none" strike="noStrike">
                <a:solidFill>
                  <a:srgbClr val="FF0000"/>
                </a:solidFill>
                <a:latin typeface="Arial"/>
                <a:ea typeface="Arial"/>
                <a:cs typeface="Arial"/>
                <a:sym typeface="Arial"/>
              </a:rPr>
              <a:t>:</a:t>
            </a:r>
            <a:endParaRPr b="0" i="0" sz="1400" u="none" cap="none" strike="noStrike">
              <a:solidFill>
                <a:srgbClr val="FF0000"/>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All terms are treated equally, without considering term frequency or importance.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1" i="0" lang="en" sz="1400" u="none" cap="none" strike="noStrike">
                <a:solidFill>
                  <a:schemeClr val="dk1"/>
                </a:solidFill>
                <a:latin typeface="Arial"/>
                <a:ea typeface="Arial"/>
                <a:cs typeface="Arial"/>
                <a:sym typeface="Arial"/>
              </a:rPr>
              <a:t>Handling Synonyms and Variants</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1200"/>
              </a:spcAft>
              <a:buClr>
                <a:schemeClr val="dk1"/>
              </a:buClr>
              <a:buSzPts val="1400"/>
              <a:buFont typeface="Arial"/>
              <a:buChar char="○"/>
            </a:pPr>
            <a:r>
              <a:rPr b="0" i="0" lang="en" sz="1400" u="none" cap="none" strike="noStrike">
                <a:solidFill>
                  <a:schemeClr val="dk1"/>
                </a:solidFill>
                <a:latin typeface="Arial"/>
                <a:ea typeface="Arial"/>
                <a:cs typeface="Arial"/>
                <a:sym typeface="Arial"/>
              </a:rPr>
              <a:t>Cannot effectively handle synonyms, variants, or semantic relationships between terms.</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Ranked Retrieval Models</a:t>
            </a:r>
            <a:endParaRPr/>
          </a:p>
        </p:txBody>
      </p:sp>
      <p:pic>
        <p:nvPicPr>
          <p:cNvPr id="309" name="Google Shape;309;p28"/>
          <p:cNvPicPr preferRelativeResize="0"/>
          <p:nvPr/>
        </p:nvPicPr>
        <p:blipFill rotWithShape="1">
          <a:blip r:embed="rId3">
            <a:alphaModFix/>
          </a:blip>
          <a:srcRect b="0" l="0" r="0" t="0"/>
          <a:stretch/>
        </p:blipFill>
        <p:spPr>
          <a:xfrm>
            <a:off x="402025" y="193688"/>
            <a:ext cx="7924800" cy="397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29"/>
          <p:cNvPicPr preferRelativeResize="0"/>
          <p:nvPr/>
        </p:nvPicPr>
        <p:blipFill rotWithShape="1">
          <a:blip r:embed="rId3">
            <a:alphaModFix/>
          </a:blip>
          <a:srcRect b="0" l="0" r="0" t="0"/>
          <a:stretch/>
        </p:blipFill>
        <p:spPr>
          <a:xfrm>
            <a:off x="928850" y="546300"/>
            <a:ext cx="7292249" cy="344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Scoring as a basis of Ranked Retrieval</a:t>
            </a:r>
            <a:endParaRPr/>
          </a:p>
        </p:txBody>
      </p:sp>
      <p:sp>
        <p:nvSpPr>
          <p:cNvPr id="320" name="Google Shape;320;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We need to provide the searcher with the documents that are most likely to be useful to him.</a:t>
            </a:r>
            <a:endParaRPr/>
          </a:p>
          <a:p>
            <a:pPr indent="-342900" lvl="0" marL="457200" rtl="0" algn="l">
              <a:lnSpc>
                <a:spcPct val="115000"/>
              </a:lnSpc>
              <a:spcBef>
                <a:spcPts val="0"/>
              </a:spcBef>
              <a:spcAft>
                <a:spcPts val="0"/>
              </a:spcAft>
              <a:buSzPts val="1800"/>
              <a:buChar char="●"/>
            </a:pPr>
            <a:r>
              <a:rPr lang="en"/>
              <a:t>How can we rank the retrieved documents based on its relevance to user query ?</a:t>
            </a:r>
            <a:endParaRPr/>
          </a:p>
          <a:p>
            <a:pPr indent="-330200" lvl="2" marL="1371600" rtl="0" algn="l">
              <a:lnSpc>
                <a:spcPct val="115000"/>
              </a:lnSpc>
              <a:spcBef>
                <a:spcPts val="0"/>
              </a:spcBef>
              <a:spcAft>
                <a:spcPts val="0"/>
              </a:spcAft>
              <a:buClr>
                <a:srgbClr val="FF0000"/>
              </a:buClr>
              <a:buSzPts val="1600"/>
              <a:buChar char="■"/>
            </a:pPr>
            <a:r>
              <a:rPr lang="en" sz="1600">
                <a:solidFill>
                  <a:srgbClr val="FF0000"/>
                </a:solidFill>
              </a:rPr>
              <a:t>Assign the score [0-1] to each document.</a:t>
            </a:r>
            <a:endParaRPr sz="1600">
              <a:solidFill>
                <a:srgbClr val="FF0000"/>
              </a:solidFill>
            </a:endParaRPr>
          </a:p>
          <a:p>
            <a:pPr indent="0" lvl="0" marL="0" rtl="0" algn="l">
              <a:lnSpc>
                <a:spcPct val="115000"/>
              </a:lnSpc>
              <a:spcBef>
                <a:spcPts val="1200"/>
              </a:spcBef>
              <a:spcAft>
                <a:spcPts val="1200"/>
              </a:spcAft>
              <a:buSzPts val="1800"/>
              <a:buNone/>
            </a:pPr>
            <a:r>
              <a:t/>
            </a:r>
            <a:endParaRPr>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1"/>
          <p:cNvPicPr preferRelativeResize="0"/>
          <p:nvPr/>
        </p:nvPicPr>
        <p:blipFill rotWithShape="1">
          <a:blip r:embed="rId3">
            <a:alphaModFix/>
          </a:blip>
          <a:srcRect b="0" l="0" r="0" t="0"/>
          <a:stretch/>
        </p:blipFill>
        <p:spPr>
          <a:xfrm>
            <a:off x="1417300" y="687350"/>
            <a:ext cx="6216025" cy="2670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2"/>
          <p:cNvPicPr preferRelativeResize="0"/>
          <p:nvPr/>
        </p:nvPicPr>
        <p:blipFill rotWithShape="1">
          <a:blip r:embed="rId3">
            <a:alphaModFix/>
          </a:blip>
          <a:srcRect b="0" l="0" r="0" t="0"/>
          <a:stretch/>
        </p:blipFill>
        <p:spPr>
          <a:xfrm>
            <a:off x="2643400" y="49788"/>
            <a:ext cx="2971800" cy="371475"/>
          </a:xfrm>
          <a:prstGeom prst="rect">
            <a:avLst/>
          </a:prstGeom>
          <a:noFill/>
          <a:ln>
            <a:noFill/>
          </a:ln>
        </p:spPr>
      </p:pic>
      <p:pic>
        <p:nvPicPr>
          <p:cNvPr id="331" name="Google Shape;331;p32"/>
          <p:cNvPicPr preferRelativeResize="0"/>
          <p:nvPr/>
        </p:nvPicPr>
        <p:blipFill rotWithShape="1">
          <a:blip r:embed="rId4">
            <a:alphaModFix/>
          </a:blip>
          <a:srcRect b="0" l="0" r="0" t="0"/>
          <a:stretch/>
        </p:blipFill>
        <p:spPr>
          <a:xfrm>
            <a:off x="658138" y="726024"/>
            <a:ext cx="7827724" cy="384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3"/>
          <p:cNvPicPr preferRelativeResize="0"/>
          <p:nvPr/>
        </p:nvPicPr>
        <p:blipFill rotWithShape="1">
          <a:blip r:embed="rId3">
            <a:alphaModFix/>
          </a:blip>
          <a:srcRect b="0" l="0" r="0" t="0"/>
          <a:stretch/>
        </p:blipFill>
        <p:spPr>
          <a:xfrm>
            <a:off x="1524000" y="492925"/>
            <a:ext cx="5334000" cy="2744725"/>
          </a:xfrm>
          <a:prstGeom prst="rect">
            <a:avLst/>
          </a:prstGeom>
          <a:noFill/>
          <a:ln>
            <a:noFill/>
          </a:ln>
        </p:spPr>
      </p:pic>
      <p:pic>
        <p:nvPicPr>
          <p:cNvPr id="337" name="Google Shape;337;p33"/>
          <p:cNvPicPr preferRelativeResize="0"/>
          <p:nvPr/>
        </p:nvPicPr>
        <p:blipFill rotWithShape="1">
          <a:blip r:embed="rId4">
            <a:alphaModFix/>
          </a:blip>
          <a:srcRect b="0" l="0" r="0" t="0"/>
          <a:stretch/>
        </p:blipFill>
        <p:spPr>
          <a:xfrm>
            <a:off x="4735050" y="2290575"/>
            <a:ext cx="2038350" cy="1371600"/>
          </a:xfrm>
          <a:prstGeom prst="rect">
            <a:avLst/>
          </a:prstGeom>
          <a:noFill/>
          <a:ln>
            <a:noFill/>
          </a:ln>
        </p:spPr>
      </p:pic>
      <p:sp>
        <p:nvSpPr>
          <p:cNvPr id="338" name="Google Shape;338;p33"/>
          <p:cNvSpPr txBox="1"/>
          <p:nvPr/>
        </p:nvSpPr>
        <p:spPr>
          <a:xfrm>
            <a:off x="471625" y="3974100"/>
            <a:ext cx="8480400" cy="945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Here  D2 is more relevant to Q.</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But in real scenario, it is not true.(D1 is more relevant to Q and D2 has nothing to do with Q).</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Arial"/>
                <a:ea typeface="Arial"/>
                <a:cs typeface="Arial"/>
                <a:sym typeface="Arial"/>
              </a:rPr>
              <a:t>This is drawback of JC. Sometimes we get answers that are not relevant to Q</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idx="1" type="body"/>
          </p:nvPr>
        </p:nvSpPr>
        <p:spPr>
          <a:xfrm>
            <a:off x="311700" y="122250"/>
            <a:ext cx="8520600" cy="168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500">
                <a:solidFill>
                  <a:schemeClr val="dk1"/>
                </a:solidFill>
              </a:rPr>
              <a:t>6. Effectiveness</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 sz="1500">
                <a:solidFill>
                  <a:schemeClr val="dk1"/>
                </a:solidFill>
              </a:rPr>
              <a:t>Precision and Recall</a:t>
            </a:r>
            <a:r>
              <a:rPr lang="en" sz="1500">
                <a:solidFill>
                  <a:schemeClr val="dk1"/>
                </a:solidFill>
              </a:rPr>
              <a:t>: Metrics used to evaluate the accuracy of the retrieval model in returning relevant documents.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F-measure</a:t>
            </a:r>
            <a:r>
              <a:rPr lang="en" sz="1500">
                <a:solidFill>
                  <a:schemeClr val="dk1"/>
                </a:solidFill>
              </a:rPr>
              <a:t>: A combined metric of precision and recall to assess the overall effectiveness of the model.</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Mean Average Precision (MAP)</a:t>
            </a:r>
            <a:r>
              <a:rPr lang="en" sz="1500">
                <a:solidFill>
                  <a:schemeClr val="dk1"/>
                </a:solidFill>
              </a:rPr>
              <a:t>: A measure of the precision of the top-ranked documents across multiple queries.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Normalized Discounted Cumulative Gain (NDCG)</a:t>
            </a:r>
            <a:r>
              <a:rPr lang="en" sz="1500">
                <a:solidFill>
                  <a:schemeClr val="dk1"/>
                </a:solidFill>
              </a:rPr>
              <a:t>: A measure of ranking quality, considering the position of relevant documents in the result list.</a:t>
            </a:r>
            <a:endParaRPr sz="1500">
              <a:solidFill>
                <a:schemeClr val="dk1"/>
              </a:solidFill>
            </a:endParaRPr>
          </a:p>
          <a:p>
            <a:pPr indent="0" lvl="0" marL="0" rtl="0" algn="l">
              <a:lnSpc>
                <a:spcPct val="115000"/>
              </a:lnSpc>
              <a:spcBef>
                <a:spcPts val="1200"/>
              </a:spcBef>
              <a:spcAft>
                <a:spcPts val="1200"/>
              </a:spcAft>
              <a:buSzPts val="1800"/>
              <a:buNone/>
            </a:pPr>
            <a:r>
              <a:t/>
            </a:r>
            <a:endParaRPr sz="1500"/>
          </a:p>
        </p:txBody>
      </p:sp>
      <p:sp>
        <p:nvSpPr>
          <p:cNvPr id="75" name="Google Shape;75;p4"/>
          <p:cNvSpPr txBox="1"/>
          <p:nvPr/>
        </p:nvSpPr>
        <p:spPr>
          <a:xfrm>
            <a:off x="196075" y="2825450"/>
            <a:ext cx="8520600" cy="216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7. Adaptability</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Relevance Feedback</a:t>
            </a:r>
            <a:r>
              <a:rPr b="0" i="0" lang="en" sz="1500" u="none" cap="none" strike="noStrike">
                <a:solidFill>
                  <a:schemeClr val="dk1"/>
                </a:solidFill>
                <a:latin typeface="Arial"/>
                <a:ea typeface="Arial"/>
                <a:cs typeface="Arial"/>
                <a:sym typeface="Arial"/>
              </a:rPr>
              <a:t>: The ability of the model to incorporate user feedback to improve retrieval performance.</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Query Expansion</a:t>
            </a:r>
            <a:r>
              <a:rPr b="0" i="0" lang="en" sz="1500" u="none" cap="none" strike="noStrike">
                <a:solidFill>
                  <a:schemeClr val="dk1"/>
                </a:solidFill>
                <a:latin typeface="Arial"/>
                <a:ea typeface="Arial"/>
                <a:cs typeface="Arial"/>
                <a:sym typeface="Arial"/>
              </a:rPr>
              <a:t>: Techniques to enhance the original query with additional terms or concepts.</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Personalization</a:t>
            </a:r>
            <a:r>
              <a:rPr b="0" i="0" lang="en" sz="1500" u="none" cap="none" strike="noStrike">
                <a:solidFill>
                  <a:schemeClr val="dk1"/>
                </a:solidFill>
                <a:latin typeface="Arial"/>
                <a:ea typeface="Arial"/>
                <a:cs typeface="Arial"/>
                <a:sym typeface="Arial"/>
              </a:rPr>
              <a:t>: The ability to tailor retrieval results based on user preferences and behavior.</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4"/>
          <p:cNvSpPr txBox="1"/>
          <p:nvPr>
            <p:ph idx="1" type="body"/>
          </p:nvPr>
        </p:nvSpPr>
        <p:spPr>
          <a:xfrm>
            <a:off x="311700" y="419850"/>
            <a:ext cx="8520600" cy="4301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Advantages</a:t>
            </a:r>
            <a:r>
              <a:rPr lang="en" sz="1200">
                <a:solidFill>
                  <a:schemeClr val="dk1"/>
                </a:solidFill>
              </a:rPr>
              <a:t>:</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Simple and easy to compute.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Works well for sets with distinct, non-repeating elements.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Useful for applications where presence or absence of terms is more important than their frequency.</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Disadvantages</a:t>
            </a:r>
            <a:r>
              <a:rPr lang="en" sz="1200">
                <a:solidFill>
                  <a:schemeClr val="dk1"/>
                </a:solidFill>
              </a:rPr>
              <a:t>:</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Does not take into account term frequency; only presence or absence matters.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May not perform well with documents where the term frequency is important.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Can be less effective for large and sparse sets where the overlap may be minimal.</a:t>
            </a:r>
            <a:endParaRPr sz="1200">
              <a:solidFill>
                <a:schemeClr val="dk1"/>
              </a:solidFill>
            </a:endParaRPr>
          </a:p>
          <a:p>
            <a:pPr indent="0" lvl="0" marL="0" rtl="0" algn="l">
              <a:lnSpc>
                <a:spcPct val="115000"/>
              </a:lnSpc>
              <a:spcBef>
                <a:spcPts val="1200"/>
              </a:spcBef>
              <a:spcAft>
                <a:spcPts val="1200"/>
              </a:spcAft>
              <a:buSzPts val="1800"/>
              <a:buNone/>
            </a:pPr>
            <a:r>
              <a:t/>
            </a:r>
            <a:endParaRPr sz="1900"/>
          </a:p>
        </p:txBody>
      </p:sp>
      <p:sp>
        <p:nvSpPr>
          <p:cNvPr id="344" name="Google Shape;344;p34"/>
          <p:cNvSpPr txBox="1"/>
          <p:nvPr/>
        </p:nvSpPr>
        <p:spPr>
          <a:xfrm>
            <a:off x="270500" y="2876550"/>
            <a:ext cx="8401200" cy="2353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Use Cases</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Jaccard's coefficient is often used in:</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120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Document clustering</a:t>
            </a:r>
            <a:r>
              <a:rPr b="0" i="0" lang="en" sz="1200" u="none" cap="none" strike="noStrike">
                <a:solidFill>
                  <a:schemeClr val="dk1"/>
                </a:solidFill>
                <a:latin typeface="Arial"/>
                <a:ea typeface="Arial"/>
                <a:cs typeface="Arial"/>
                <a:sym typeface="Arial"/>
              </a:rPr>
              <a:t>: To measure the similarity between documents.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Plagiarism detection</a:t>
            </a:r>
            <a:r>
              <a:rPr b="0" i="0" lang="en" sz="1200" u="none" cap="none" strike="noStrike">
                <a:solidFill>
                  <a:schemeClr val="dk1"/>
                </a:solidFill>
                <a:latin typeface="Arial"/>
                <a:ea typeface="Arial"/>
                <a:cs typeface="Arial"/>
                <a:sym typeface="Arial"/>
              </a:rPr>
              <a:t>: To find overlapping content.</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Recommendation systems</a:t>
            </a:r>
            <a:r>
              <a:rPr b="0" i="0" lang="en" sz="1200" u="none" cap="none" strike="noStrike">
                <a:solidFill>
                  <a:schemeClr val="dk1"/>
                </a:solidFill>
                <a:latin typeface="Arial"/>
                <a:ea typeface="Arial"/>
                <a:cs typeface="Arial"/>
                <a:sym typeface="Arial"/>
              </a:rPr>
              <a:t>: To compare user preferences or item features.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Bioinformatics</a:t>
            </a:r>
            <a:r>
              <a:rPr b="0" i="0" lang="en" sz="1200" u="none" cap="none" strike="noStrike">
                <a:solidFill>
                  <a:schemeClr val="dk1"/>
                </a:solidFill>
                <a:latin typeface="Arial"/>
                <a:ea typeface="Arial"/>
                <a:cs typeface="Arial"/>
                <a:sym typeface="Arial"/>
              </a:rPr>
              <a:t>: To compare genetic sequences or protein structures.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200"/>
              <a:buFont typeface="Arial"/>
              <a:buNone/>
            </a:pPr>
            <a:r>
              <a:rPr b="0" i="0" lang="en" sz="1200" u="none" cap="none" strike="noStrike">
                <a:solidFill>
                  <a:srgbClr val="FF0000"/>
                </a:solidFill>
                <a:latin typeface="Arial"/>
                <a:ea typeface="Arial"/>
                <a:cs typeface="Arial"/>
                <a:sym typeface="Arial"/>
              </a:rPr>
              <a:t>While Jaccard's coefficient is a useful similarity measure, it is often used in combination with other methods for more comprehensive ranking and retrieval tasks.</a:t>
            </a:r>
            <a:endParaRPr b="0" i="0" sz="1200" u="none" cap="none" strike="noStrike">
              <a:solidFill>
                <a:srgbClr val="FF0000"/>
              </a:solidFill>
              <a:latin typeface="Arial"/>
              <a:ea typeface="Arial"/>
              <a:cs typeface="Arial"/>
              <a:sym typeface="Arial"/>
            </a:endParaRPr>
          </a:p>
        </p:txBody>
      </p:sp>
      <p:sp>
        <p:nvSpPr>
          <p:cNvPr id="345" name="Google Shape;345;p34"/>
          <p:cNvSpPr txBox="1"/>
          <p:nvPr/>
        </p:nvSpPr>
        <p:spPr>
          <a:xfrm>
            <a:off x="1680175" y="51000"/>
            <a:ext cx="7153800" cy="3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Arial"/>
                <a:ea typeface="Arial"/>
                <a:cs typeface="Arial"/>
                <a:sym typeface="Arial"/>
              </a:rPr>
              <a:t>Jaccard’s Coefficient : Advantages and Disadvantages</a:t>
            </a:r>
            <a:endParaRPr b="1" i="0" sz="19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5"/>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800"/>
              <a:t>TF-IDF (Term Frequency-Inverse Document Frequency) </a:t>
            </a:r>
            <a:endParaRPr b="1" sz="1800"/>
          </a:p>
        </p:txBody>
      </p:sp>
      <p:sp>
        <p:nvSpPr>
          <p:cNvPr id="351" name="Google Shape;351;p35"/>
          <p:cNvSpPr txBox="1"/>
          <p:nvPr>
            <p:ph idx="1" type="body"/>
          </p:nvPr>
        </p:nvSpPr>
        <p:spPr>
          <a:xfrm>
            <a:off x="387900" y="314275"/>
            <a:ext cx="8766000" cy="4829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TF-IDF is a statistical measure used to evaluate the importance of a term in a document relative to a collection of documents (corpus).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It is widely used in information retrieval and text mining to rank and retrieve documents based on their relevance to a given query.</a:t>
            </a:r>
            <a:endParaRPr sz="1400">
              <a:solidFill>
                <a:schemeClr val="dk1"/>
              </a:solidFill>
            </a:endParaRPr>
          </a:p>
          <a:p>
            <a:pPr indent="0" lvl="0" marL="457200" rtl="0" algn="l">
              <a:lnSpc>
                <a:spcPct val="100000"/>
              </a:lnSpc>
              <a:spcBef>
                <a:spcPts val="0"/>
              </a:spcBef>
              <a:spcAft>
                <a:spcPts val="0"/>
              </a:spcAft>
              <a:buSzPts val="1800"/>
              <a:buNone/>
            </a:pPr>
            <a:r>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 </a:t>
            </a:r>
            <a:r>
              <a:rPr b="1" lang="en" sz="1400">
                <a:solidFill>
                  <a:schemeClr val="dk1"/>
                </a:solidFill>
              </a:rPr>
              <a:t>Term Frequency (TF)</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Measures how frequently a term t appears in a document (importance of a term within the doc)</a:t>
            </a:r>
            <a:endParaRPr>
              <a:solidFill>
                <a:schemeClr val="dk1"/>
              </a:solidFill>
            </a:endParaRPr>
          </a:p>
          <a:p>
            <a:pPr indent="-317500" lvl="1" marL="914400" rtl="0" algn="l">
              <a:lnSpc>
                <a:spcPct val="115000"/>
              </a:lnSpc>
              <a:spcBef>
                <a:spcPts val="0"/>
              </a:spcBef>
              <a:spcAft>
                <a:spcPts val="0"/>
              </a:spcAft>
              <a:buClr>
                <a:srgbClr val="FF0000"/>
              </a:buClr>
              <a:buSzPts val="1400"/>
              <a:buChar char="○"/>
            </a:pPr>
            <a:r>
              <a:rPr b="1" lang="en">
                <a:solidFill>
                  <a:srgbClr val="FF0000"/>
                </a:solidFill>
              </a:rPr>
              <a:t>A higher term frequency indicates a more significant term within that document.</a:t>
            </a:r>
            <a:endParaRPr b="1">
              <a:solidFill>
                <a:srgbClr val="FF0000"/>
              </a:solidFill>
            </a:endParaRPr>
          </a:p>
          <a:p>
            <a:pPr indent="-317500" lvl="1" marL="914400" rtl="0" algn="l">
              <a:lnSpc>
                <a:spcPct val="100000"/>
              </a:lnSpc>
              <a:spcBef>
                <a:spcPts val="1200"/>
              </a:spcBef>
              <a:spcAft>
                <a:spcPts val="0"/>
              </a:spcAft>
              <a:buClr>
                <a:schemeClr val="dk1"/>
              </a:buClr>
              <a:buSzPts val="1400"/>
              <a:buChar char="○"/>
            </a:pPr>
            <a:r>
              <a:rPr lang="en">
                <a:solidFill>
                  <a:schemeClr val="dk1"/>
                </a:solidFill>
              </a:rPr>
              <a:t>Common formula: </a:t>
            </a:r>
            <a:endParaRPr>
              <a:solidFill>
                <a:schemeClr val="dk1"/>
              </a:solidFill>
            </a:endParaRPr>
          </a:p>
          <a:p>
            <a:pPr indent="0" lvl="0" marL="914400" rtl="0" algn="l">
              <a:lnSpc>
                <a:spcPct val="100000"/>
              </a:lnSpc>
              <a:spcBef>
                <a:spcPts val="1200"/>
              </a:spcBef>
              <a:spcAft>
                <a:spcPts val="0"/>
              </a:spcAft>
              <a:buSzPts val="1800"/>
              <a:buNone/>
            </a:pPr>
            <a:r>
              <a:rPr lang="en" sz="1400">
                <a:solidFill>
                  <a:schemeClr val="dk1"/>
                </a:solidFill>
              </a:rPr>
              <a:t>Where f(t,d) is the raw count of term t in document d, and the denominator is the total number of terms in document d.</a:t>
            </a:r>
            <a:endParaRPr sz="1400">
              <a:solidFill>
                <a:schemeClr val="dk1"/>
              </a:solidFill>
            </a:endParaRPr>
          </a:p>
          <a:p>
            <a:pPr indent="0" lvl="0" marL="914400" rtl="0" algn="l">
              <a:lnSpc>
                <a:spcPct val="100000"/>
              </a:lnSpc>
              <a:spcBef>
                <a:spcPts val="1200"/>
              </a:spcBef>
              <a:spcAft>
                <a:spcPts val="0"/>
              </a:spcAft>
              <a:buSzPts val="1800"/>
              <a:buNone/>
            </a:pPr>
            <a:r>
              <a:t/>
            </a:r>
            <a:endParaRPr sz="1400">
              <a:solidFill>
                <a:schemeClr val="dk1"/>
              </a:solidFill>
            </a:endParaRPr>
          </a:p>
          <a:p>
            <a:pPr indent="-88900" lvl="0" marL="82550" rtl="0" algn="l">
              <a:lnSpc>
                <a:spcPct val="100000"/>
              </a:lnSpc>
              <a:spcBef>
                <a:spcPts val="0"/>
              </a:spcBef>
              <a:spcAft>
                <a:spcPts val="0"/>
              </a:spcAft>
              <a:buClr>
                <a:schemeClr val="dk1"/>
              </a:buClr>
              <a:buSzPts val="1400"/>
              <a:buChar char="●"/>
            </a:pPr>
            <a:r>
              <a:rPr b="1" lang="en" sz="1400">
                <a:solidFill>
                  <a:schemeClr val="dk1"/>
                </a:solidFill>
              </a:rPr>
              <a:t>Inverse Document Frequency (IDF)</a:t>
            </a:r>
            <a:endParaRPr b="1" sz="1400">
              <a:solidFill>
                <a:schemeClr val="dk1"/>
              </a:solidFill>
            </a:endParaRPr>
          </a:p>
          <a:p>
            <a:pPr indent="-88900" lvl="0" marL="482600" rtl="0" algn="l">
              <a:lnSpc>
                <a:spcPct val="100000"/>
              </a:lnSpc>
              <a:spcBef>
                <a:spcPts val="0"/>
              </a:spcBef>
              <a:spcAft>
                <a:spcPts val="0"/>
              </a:spcAft>
              <a:buClr>
                <a:schemeClr val="dk1"/>
              </a:buClr>
              <a:buSzPts val="1400"/>
              <a:buChar char="●"/>
            </a:pPr>
            <a:r>
              <a:rPr lang="en" sz="1400">
                <a:solidFill>
                  <a:schemeClr val="dk1"/>
                </a:solidFill>
              </a:rPr>
              <a:t>Measures the importance of a term within the entire corpus.</a:t>
            </a:r>
            <a:endParaRPr sz="1400">
              <a:solidFill>
                <a:schemeClr val="dk1"/>
              </a:solidFill>
            </a:endParaRPr>
          </a:p>
          <a:p>
            <a:pPr indent="-88900" lvl="0" marL="482600" rtl="0" algn="l">
              <a:lnSpc>
                <a:spcPct val="115000"/>
              </a:lnSpc>
              <a:spcBef>
                <a:spcPts val="0"/>
              </a:spcBef>
              <a:spcAft>
                <a:spcPts val="0"/>
              </a:spcAft>
              <a:buClr>
                <a:srgbClr val="FF0000"/>
              </a:buClr>
              <a:buSzPts val="1400"/>
              <a:buChar char="●"/>
            </a:pPr>
            <a:r>
              <a:rPr b="1" lang="en" sz="1400">
                <a:solidFill>
                  <a:srgbClr val="FF0000"/>
                </a:solidFill>
              </a:rPr>
              <a:t>A term that appears in fewer documents is considered more significant.</a:t>
            </a:r>
            <a:endParaRPr b="1" sz="1400">
              <a:solidFill>
                <a:srgbClr val="FF0000"/>
              </a:solidFill>
            </a:endParaRPr>
          </a:p>
          <a:p>
            <a:pPr indent="-88900" lvl="0" marL="482600" rtl="0" algn="l">
              <a:lnSpc>
                <a:spcPct val="115000"/>
              </a:lnSpc>
              <a:spcBef>
                <a:spcPts val="0"/>
              </a:spcBef>
              <a:spcAft>
                <a:spcPts val="0"/>
              </a:spcAft>
              <a:buClr>
                <a:schemeClr val="dk1"/>
              </a:buClr>
              <a:buSzPts val="1400"/>
              <a:buChar char="●"/>
            </a:pPr>
            <a:r>
              <a:rPr lang="en" sz="1400">
                <a:solidFill>
                  <a:schemeClr val="dk1"/>
                </a:solidFill>
              </a:rPr>
              <a:t>Common formula)</a:t>
            </a:r>
            <a:endParaRPr sz="1400">
              <a:solidFill>
                <a:schemeClr val="dk1"/>
              </a:solidFill>
            </a:endParaRPr>
          </a:p>
        </p:txBody>
      </p:sp>
      <p:pic>
        <p:nvPicPr>
          <p:cNvPr id="352" name="Google Shape;352;p35"/>
          <p:cNvPicPr preferRelativeResize="0"/>
          <p:nvPr/>
        </p:nvPicPr>
        <p:blipFill rotWithShape="1">
          <a:blip r:embed="rId3">
            <a:alphaModFix/>
          </a:blip>
          <a:srcRect b="0" l="0" r="0" t="0"/>
          <a:stretch/>
        </p:blipFill>
        <p:spPr>
          <a:xfrm>
            <a:off x="2931950" y="2227426"/>
            <a:ext cx="1805950" cy="473300"/>
          </a:xfrm>
          <a:prstGeom prst="rect">
            <a:avLst/>
          </a:prstGeom>
          <a:noFill/>
          <a:ln>
            <a:noFill/>
          </a:ln>
        </p:spPr>
      </p:pic>
      <p:pic>
        <p:nvPicPr>
          <p:cNvPr id="353" name="Google Shape;353;p35"/>
          <p:cNvPicPr preferRelativeResize="0"/>
          <p:nvPr/>
        </p:nvPicPr>
        <p:blipFill rotWithShape="1">
          <a:blip r:embed="rId4">
            <a:alphaModFix/>
          </a:blip>
          <a:srcRect b="0" l="0" r="0" t="0"/>
          <a:stretch/>
        </p:blipFill>
        <p:spPr>
          <a:xfrm>
            <a:off x="2966450" y="4210800"/>
            <a:ext cx="3028975" cy="389650"/>
          </a:xfrm>
          <a:prstGeom prst="rect">
            <a:avLst/>
          </a:prstGeom>
          <a:noFill/>
          <a:ln>
            <a:noFill/>
          </a:ln>
        </p:spPr>
      </p:pic>
      <p:pic>
        <p:nvPicPr>
          <p:cNvPr id="354" name="Google Shape;354;p35"/>
          <p:cNvPicPr preferRelativeResize="0"/>
          <p:nvPr/>
        </p:nvPicPr>
        <p:blipFill rotWithShape="1">
          <a:blip r:embed="rId5">
            <a:alphaModFix/>
          </a:blip>
          <a:srcRect b="0" l="0" r="0" t="0"/>
          <a:stretch/>
        </p:blipFill>
        <p:spPr>
          <a:xfrm>
            <a:off x="1111575" y="4670075"/>
            <a:ext cx="7820025" cy="473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800"/>
              <a:t>TF-IDF (Term Frequency-Inverse Document Frequency) </a:t>
            </a:r>
            <a:endParaRPr b="1" sz="1800"/>
          </a:p>
        </p:txBody>
      </p:sp>
      <p:sp>
        <p:nvSpPr>
          <p:cNvPr id="360" name="Google Shape;360;p36"/>
          <p:cNvSpPr txBox="1"/>
          <p:nvPr>
            <p:ph idx="1" type="body"/>
          </p:nvPr>
        </p:nvSpPr>
        <p:spPr>
          <a:xfrm>
            <a:off x="311700" y="314275"/>
            <a:ext cx="8766000" cy="4829100"/>
          </a:xfrm>
          <a:prstGeom prst="rect">
            <a:avLst/>
          </a:prstGeom>
          <a:noFill/>
          <a:ln>
            <a:noFill/>
          </a:ln>
        </p:spPr>
        <p:txBody>
          <a:bodyPr anchorCtr="0" anchor="t" bIns="91425" lIns="91425" spcFirstLastPara="1" rIns="91425" wrap="square" tIns="91425">
            <a:noAutofit/>
          </a:bodyPr>
          <a:lstStyle/>
          <a:p>
            <a:pPr indent="-88900" lvl="0" marL="482600" rtl="0" algn="l">
              <a:lnSpc>
                <a:spcPct val="100000"/>
              </a:lnSpc>
              <a:spcBef>
                <a:spcPts val="0"/>
              </a:spcBef>
              <a:spcAft>
                <a:spcPts val="0"/>
              </a:spcAft>
              <a:buClr>
                <a:schemeClr val="dk1"/>
              </a:buClr>
              <a:buSzPts val="1400"/>
              <a:buChar char="●"/>
            </a:pPr>
            <a:r>
              <a:rPr b="1" lang="en" sz="1400">
                <a:solidFill>
                  <a:schemeClr val="dk1"/>
                </a:solidFill>
              </a:rPr>
              <a:t>TF-IDF Score</a:t>
            </a:r>
            <a:endParaRPr b="1"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Combines TF and IDF to compute a weight for each term in each document.</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rgbClr val="FF0000"/>
                </a:solidFill>
              </a:rPr>
              <a:t>The weight reflects the importance of the term within the document and across the corpus.</a:t>
            </a:r>
            <a:endParaRPr>
              <a:solidFill>
                <a:srgbClr val="FF0000"/>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Formula: </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a:solidFill>
                  <a:schemeClr val="dk1"/>
                </a:solidFill>
              </a:rPr>
              <a:t>Example:</a:t>
            </a:r>
            <a:endParaRPr>
              <a:solidFill>
                <a:schemeClr val="dk1"/>
              </a:solidFill>
            </a:endParaRPr>
          </a:p>
          <a:p>
            <a:pPr indent="0" lvl="0" marL="0" rtl="0" algn="l">
              <a:lnSpc>
                <a:spcPct val="115000"/>
              </a:lnSpc>
              <a:spcBef>
                <a:spcPts val="1200"/>
              </a:spcBef>
              <a:spcAft>
                <a:spcPts val="1200"/>
              </a:spcAft>
              <a:buSzPts val="1800"/>
              <a:buNone/>
            </a:pPr>
            <a:r>
              <a:t/>
            </a:r>
            <a:endParaRPr>
              <a:solidFill>
                <a:schemeClr val="dk1"/>
              </a:solidFill>
            </a:endParaRPr>
          </a:p>
        </p:txBody>
      </p:sp>
      <p:pic>
        <p:nvPicPr>
          <p:cNvPr id="361" name="Google Shape;361;p36"/>
          <p:cNvPicPr preferRelativeResize="0"/>
          <p:nvPr/>
        </p:nvPicPr>
        <p:blipFill rotWithShape="1">
          <a:blip r:embed="rId3">
            <a:alphaModFix/>
          </a:blip>
          <a:srcRect b="0" l="0" r="0" t="0"/>
          <a:stretch/>
        </p:blipFill>
        <p:spPr>
          <a:xfrm>
            <a:off x="2169800" y="1096025"/>
            <a:ext cx="3798950" cy="261100"/>
          </a:xfrm>
          <a:prstGeom prst="rect">
            <a:avLst/>
          </a:prstGeom>
          <a:noFill/>
          <a:ln>
            <a:noFill/>
          </a:ln>
        </p:spPr>
      </p:pic>
      <p:pic>
        <p:nvPicPr>
          <p:cNvPr id="362" name="Google Shape;362;p36"/>
          <p:cNvPicPr preferRelativeResize="0"/>
          <p:nvPr/>
        </p:nvPicPr>
        <p:blipFill rotWithShape="1">
          <a:blip r:embed="rId4">
            <a:alphaModFix/>
          </a:blip>
          <a:srcRect b="0" l="0" r="0" t="0"/>
          <a:stretch/>
        </p:blipFill>
        <p:spPr>
          <a:xfrm>
            <a:off x="149550" y="3137525"/>
            <a:ext cx="3247450" cy="1039000"/>
          </a:xfrm>
          <a:prstGeom prst="rect">
            <a:avLst/>
          </a:prstGeom>
          <a:noFill/>
          <a:ln>
            <a:noFill/>
          </a:ln>
        </p:spPr>
      </p:pic>
      <p:pic>
        <p:nvPicPr>
          <p:cNvPr id="363" name="Google Shape;363;p36"/>
          <p:cNvPicPr preferRelativeResize="0"/>
          <p:nvPr/>
        </p:nvPicPr>
        <p:blipFill rotWithShape="1">
          <a:blip r:embed="rId5">
            <a:alphaModFix/>
          </a:blip>
          <a:srcRect b="0" l="0" r="0" t="0"/>
          <a:stretch/>
        </p:blipFill>
        <p:spPr>
          <a:xfrm>
            <a:off x="3829425" y="3137525"/>
            <a:ext cx="4299601" cy="1111375"/>
          </a:xfrm>
          <a:prstGeom prst="rect">
            <a:avLst/>
          </a:prstGeom>
          <a:noFill/>
          <a:ln>
            <a:noFill/>
          </a:ln>
        </p:spPr>
      </p:pic>
      <p:pic>
        <p:nvPicPr>
          <p:cNvPr id="364" name="Google Shape;364;p36"/>
          <p:cNvPicPr preferRelativeResize="0"/>
          <p:nvPr/>
        </p:nvPicPr>
        <p:blipFill rotWithShape="1">
          <a:blip r:embed="rId6">
            <a:alphaModFix/>
          </a:blip>
          <a:srcRect b="0" l="0" r="0" t="0"/>
          <a:stretch/>
        </p:blipFill>
        <p:spPr>
          <a:xfrm>
            <a:off x="2539750" y="4359400"/>
            <a:ext cx="4194799" cy="754350"/>
          </a:xfrm>
          <a:prstGeom prst="rect">
            <a:avLst/>
          </a:prstGeom>
          <a:noFill/>
          <a:ln>
            <a:noFill/>
          </a:ln>
        </p:spPr>
      </p:pic>
      <p:sp>
        <p:nvSpPr>
          <p:cNvPr id="365" name="Google Shape;365;p36"/>
          <p:cNvSpPr txBox="1"/>
          <p:nvPr/>
        </p:nvSpPr>
        <p:spPr>
          <a:xfrm>
            <a:off x="2265425" y="1280925"/>
            <a:ext cx="4777800" cy="142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Consider a small corpus with three documents:</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Document 1: "apple banana apple"</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Document 2: "banana orange"</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Document 3: "apple orange orange banana"</a:t>
            </a:r>
            <a:endParaRPr>
              <a:solidFill>
                <a:schemeClr val="dk1"/>
              </a:solidFill>
            </a:endParaRPr>
          </a:p>
          <a:p>
            <a:pPr indent="0" lvl="0" marL="0" marR="0" rtl="0" algn="l">
              <a:lnSpc>
                <a:spcPct val="115000"/>
              </a:lnSpc>
              <a:spcBef>
                <a:spcPts val="120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Calculate the TF-IDF for the term "apple" in Document 1.</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7"/>
          <p:cNvSpPr txBox="1"/>
          <p:nvPr/>
        </p:nvSpPr>
        <p:spPr>
          <a:xfrm>
            <a:off x="1680175" y="51000"/>
            <a:ext cx="7153800" cy="3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Arial"/>
                <a:ea typeface="Arial"/>
                <a:cs typeface="Arial"/>
                <a:sym typeface="Arial"/>
              </a:rPr>
              <a:t>TF-IDF : Advantages and Disadvantages</a:t>
            </a:r>
            <a:endParaRPr b="1" i="0" sz="1900" u="none" cap="none" strike="noStrike">
              <a:solidFill>
                <a:schemeClr val="dk1"/>
              </a:solidFill>
              <a:latin typeface="Arial"/>
              <a:ea typeface="Arial"/>
              <a:cs typeface="Arial"/>
              <a:sym typeface="Arial"/>
            </a:endParaRPr>
          </a:p>
        </p:txBody>
      </p:sp>
      <p:pic>
        <p:nvPicPr>
          <p:cNvPr id="371" name="Google Shape;371;p37"/>
          <p:cNvPicPr preferRelativeResize="0"/>
          <p:nvPr/>
        </p:nvPicPr>
        <p:blipFill rotWithShape="1">
          <a:blip r:embed="rId3">
            <a:alphaModFix/>
          </a:blip>
          <a:srcRect b="0" l="0" r="0" t="0"/>
          <a:stretch/>
        </p:blipFill>
        <p:spPr>
          <a:xfrm>
            <a:off x="152400" y="1682675"/>
            <a:ext cx="7258050" cy="1552575"/>
          </a:xfrm>
          <a:prstGeom prst="rect">
            <a:avLst/>
          </a:prstGeom>
          <a:noFill/>
          <a:ln>
            <a:noFill/>
          </a:ln>
        </p:spPr>
      </p:pic>
      <p:pic>
        <p:nvPicPr>
          <p:cNvPr id="372" name="Google Shape;372;p37"/>
          <p:cNvPicPr preferRelativeResize="0"/>
          <p:nvPr/>
        </p:nvPicPr>
        <p:blipFill rotWithShape="1">
          <a:blip r:embed="rId4">
            <a:alphaModFix/>
          </a:blip>
          <a:srcRect b="0" l="0" r="0" t="0"/>
          <a:stretch/>
        </p:blipFill>
        <p:spPr>
          <a:xfrm>
            <a:off x="203425" y="531100"/>
            <a:ext cx="7277100" cy="885825"/>
          </a:xfrm>
          <a:prstGeom prst="rect">
            <a:avLst/>
          </a:prstGeom>
          <a:noFill/>
          <a:ln>
            <a:noFill/>
          </a:ln>
        </p:spPr>
      </p:pic>
      <p:pic>
        <p:nvPicPr>
          <p:cNvPr id="373" name="Google Shape;373;p37"/>
          <p:cNvPicPr preferRelativeResize="0"/>
          <p:nvPr/>
        </p:nvPicPr>
        <p:blipFill rotWithShape="1">
          <a:blip r:embed="rId5">
            <a:alphaModFix/>
          </a:blip>
          <a:srcRect b="0" l="0" r="0" t="0"/>
          <a:stretch/>
        </p:blipFill>
        <p:spPr>
          <a:xfrm>
            <a:off x="152400" y="3387650"/>
            <a:ext cx="7267575" cy="1050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type="title"/>
          </p:nvPr>
        </p:nvSpPr>
        <p:spPr>
          <a:xfrm>
            <a:off x="311700" y="-152400"/>
            <a:ext cx="8520600" cy="1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1620"/>
              <a:t>Example 2: </a:t>
            </a:r>
            <a:endParaRPr b="1" sz="1620"/>
          </a:p>
        </p:txBody>
      </p:sp>
      <p:sp>
        <p:nvSpPr>
          <p:cNvPr id="379" name="Google Shape;379;p38"/>
          <p:cNvSpPr txBox="1"/>
          <p:nvPr>
            <p:ph idx="1" type="body"/>
          </p:nvPr>
        </p:nvSpPr>
        <p:spPr>
          <a:xfrm>
            <a:off x="163100" y="169500"/>
            <a:ext cx="8520600" cy="1082400"/>
          </a:xfrm>
          <a:prstGeom prst="rect">
            <a:avLst/>
          </a:prstGeom>
          <a:noFill/>
          <a:ln>
            <a:noFill/>
          </a:ln>
        </p:spPr>
        <p:txBody>
          <a:bodyPr anchorCtr="0" anchor="t" bIns="91425" lIns="91425" spcFirstLastPara="1" rIns="91425" wrap="square" tIns="91425">
            <a:normAutofit/>
          </a:bodyPr>
          <a:lstStyle/>
          <a:p>
            <a:pPr indent="-298450" lvl="0" marL="457200" rtl="0" algn="l">
              <a:lnSpc>
                <a:spcPct val="95000"/>
              </a:lnSpc>
              <a:spcBef>
                <a:spcPts val="1200"/>
              </a:spcBef>
              <a:spcAft>
                <a:spcPts val="0"/>
              </a:spcAft>
              <a:buClr>
                <a:schemeClr val="dk1"/>
              </a:buClr>
              <a:buSzPts val="1100"/>
              <a:buChar char="●"/>
            </a:pPr>
            <a:r>
              <a:rPr lang="en" sz="1100"/>
              <a:t>Document 1: "apple banana apple"</a:t>
            </a:r>
            <a:endParaRPr sz="1100"/>
          </a:p>
          <a:p>
            <a:pPr indent="-298450" lvl="0" marL="457200" rtl="0" algn="l">
              <a:lnSpc>
                <a:spcPct val="95000"/>
              </a:lnSpc>
              <a:spcBef>
                <a:spcPts val="0"/>
              </a:spcBef>
              <a:spcAft>
                <a:spcPts val="0"/>
              </a:spcAft>
              <a:buClr>
                <a:schemeClr val="dk1"/>
              </a:buClr>
              <a:buSzPts val="1100"/>
              <a:buChar char="●"/>
            </a:pPr>
            <a:r>
              <a:rPr lang="en" sz="1100"/>
              <a:t>Document 2: "banana orange"</a:t>
            </a:r>
            <a:endParaRPr sz="1100"/>
          </a:p>
          <a:p>
            <a:pPr indent="-298450" lvl="0" marL="457200" rtl="0" algn="l">
              <a:lnSpc>
                <a:spcPct val="95000"/>
              </a:lnSpc>
              <a:spcBef>
                <a:spcPts val="0"/>
              </a:spcBef>
              <a:spcAft>
                <a:spcPts val="0"/>
              </a:spcAft>
              <a:buClr>
                <a:schemeClr val="dk1"/>
              </a:buClr>
              <a:buSzPts val="1100"/>
              <a:buChar char="●"/>
            </a:pPr>
            <a:r>
              <a:rPr lang="en" sz="1100"/>
              <a:t>Document 3: "apple orange orange banana"</a:t>
            </a:r>
            <a:endParaRPr sz="1100"/>
          </a:p>
          <a:p>
            <a:pPr indent="-298450" lvl="0" marL="457200" rtl="0" algn="l">
              <a:lnSpc>
                <a:spcPct val="95000"/>
              </a:lnSpc>
              <a:spcBef>
                <a:spcPts val="0"/>
              </a:spcBef>
              <a:spcAft>
                <a:spcPts val="0"/>
              </a:spcAft>
              <a:buClr>
                <a:schemeClr val="dk1"/>
              </a:buClr>
              <a:buSzPts val="1100"/>
              <a:buChar char="●"/>
            </a:pPr>
            <a:r>
              <a:rPr lang="en" sz="1100"/>
              <a:t>User query: "apple banana"</a:t>
            </a:r>
            <a:endParaRPr sz="1100"/>
          </a:p>
        </p:txBody>
      </p:sp>
      <p:sp>
        <p:nvSpPr>
          <p:cNvPr id="380" name="Google Shape;380;p38"/>
          <p:cNvSpPr txBox="1"/>
          <p:nvPr/>
        </p:nvSpPr>
        <p:spPr>
          <a:xfrm>
            <a:off x="162300" y="1648200"/>
            <a:ext cx="9144000" cy="197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81" name="Google Shape;381;p38"/>
          <p:cNvSpPr txBox="1"/>
          <p:nvPr/>
        </p:nvSpPr>
        <p:spPr>
          <a:xfrm>
            <a:off x="9900" y="928125"/>
            <a:ext cx="5810100" cy="20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Step 1: For each term in each document, compute the term frequency (TF)</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Document 1:</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TF(apple, Document 1) = 2 / 3 = 0.67</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TF(banana, Document 1) = 1 / 3 = 0.33</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Document 2:</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TF(banana, Document 2) = 1 / 2 = 0.50</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TF(orange, Document 2) = 1 / 2 = 0.50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Document 3:</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TF(apple, Document 3) = 1 / 4 = 0.25</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TF(orange, Document 3) = 2 / 4 = 0.50</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TF(banana, Document 3) = 1 / 4 = 0.25</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82" name="Google Shape;382;p38"/>
          <p:cNvSpPr txBox="1"/>
          <p:nvPr/>
        </p:nvSpPr>
        <p:spPr>
          <a:xfrm>
            <a:off x="5439900" y="70925"/>
            <a:ext cx="3949800" cy="1286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Step 2: Calculate Inverse Document Frequency (IDF)</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Compute the IDF for each term in the corpus.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IDF(apple) = log(3 / 2) ≈ 0.176</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IDF(banana) = log(3 / 3) = 0</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IDF(orange) = log(3 / 2) ≈ 0.176</a:t>
            </a:r>
            <a:endParaRPr b="0" i="0" sz="1100" u="none" cap="none" strike="noStrike">
              <a:solidFill>
                <a:schemeClr val="dk1"/>
              </a:solidFill>
              <a:latin typeface="Arial"/>
              <a:ea typeface="Arial"/>
              <a:cs typeface="Arial"/>
              <a:sym typeface="Arial"/>
            </a:endParaRPr>
          </a:p>
        </p:txBody>
      </p:sp>
      <p:sp>
        <p:nvSpPr>
          <p:cNvPr id="383" name="Google Shape;383;p38"/>
          <p:cNvSpPr txBox="1"/>
          <p:nvPr/>
        </p:nvSpPr>
        <p:spPr>
          <a:xfrm>
            <a:off x="-45725" y="2939700"/>
            <a:ext cx="4414200" cy="275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Step 3: Calculate TF-IDF</a:t>
            </a:r>
            <a:endParaRPr b="1"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Multiply the TF by the IDF for each term in each document.</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Document 1:</a:t>
            </a:r>
            <a:endParaRPr b="1"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TF-IDF(apple, Document 1) = 0.67 * 0.176 ≈ 0.118</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TF-IDF(banana, Document 1) = 0.33 * 0 = 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Document 2:</a:t>
            </a:r>
            <a:endParaRPr b="1"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TF-IDF(banana, Document 2) = 0.50 * 0 = 0</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TF-IDF(orange, Document 2) = 0.50 * 0.176 ≈ 0.088</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Document 3:</a:t>
            </a:r>
            <a:endParaRPr b="1"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TF-IDF(apple, Document 3) = 0.25 * 0.176 ≈ 0.044</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TF-IDF(orange, Document 3) = 0.50 * 0.176 ≈ 0.088</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TF-IDF(banana, Document 3) = 0.25 * 0 = 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84" name="Google Shape;384;p38"/>
          <p:cNvSpPr txBox="1"/>
          <p:nvPr>
            <p:ph idx="1" type="body"/>
          </p:nvPr>
        </p:nvSpPr>
        <p:spPr>
          <a:xfrm>
            <a:off x="4946525" y="1825700"/>
            <a:ext cx="3784200" cy="1799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800"/>
              <a:buNone/>
            </a:pPr>
            <a:r>
              <a:rPr b="1" lang="en" sz="1200">
                <a:solidFill>
                  <a:schemeClr val="dk1"/>
                </a:solidFill>
              </a:rPr>
              <a:t>Step4: Query Representation</a:t>
            </a:r>
            <a:endParaRPr b="1"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Represent the query "apple banana" using the TF-IDF scores.</a:t>
            </a:r>
            <a:endParaRPr sz="1200">
              <a:solidFill>
                <a:schemeClr val="dk1"/>
              </a:solidFill>
            </a:endParaRPr>
          </a:p>
          <a:p>
            <a:pPr indent="0" lvl="0" marL="0" rtl="0" algn="l">
              <a:lnSpc>
                <a:spcPct val="100000"/>
              </a:lnSpc>
              <a:spcBef>
                <a:spcPts val="0"/>
              </a:spcBef>
              <a:spcAft>
                <a:spcPts val="0"/>
              </a:spcAft>
              <a:buSzPts val="1800"/>
              <a:buNone/>
            </a:pPr>
            <a:r>
              <a:rPr lang="en" sz="1200">
                <a:solidFill>
                  <a:schemeClr val="dk1"/>
                </a:solidFill>
              </a:rPr>
              <a:t>Query:</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TF(apple, Query) = 1 / 2 = 0.50</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TF(banana, Query) = 1 / 2 = 0.50</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TF-IDF(apple, Query) = 0.50 * 0.176 ≈ 0.088</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TF-IDF(banana, Query) = 0.50 * 0 = 0</a:t>
            </a:r>
            <a:endParaRPr sz="1200">
              <a:solidFill>
                <a:schemeClr val="dk1"/>
              </a:solidFill>
            </a:endParaRPr>
          </a:p>
          <a:p>
            <a:pPr indent="0" lvl="0" marL="0" rtl="0" algn="l">
              <a:lnSpc>
                <a:spcPct val="115000"/>
              </a:lnSpc>
              <a:spcBef>
                <a:spcPts val="0"/>
              </a:spcBef>
              <a:spcAft>
                <a:spcPts val="1200"/>
              </a:spcAft>
              <a:buSzPts val="1800"/>
              <a:buNone/>
            </a:pPr>
            <a:r>
              <a:t/>
            </a:r>
            <a:endParaRPr sz="1900"/>
          </a:p>
        </p:txBody>
      </p:sp>
      <p:sp>
        <p:nvSpPr>
          <p:cNvPr id="385" name="Google Shape;385;p38"/>
          <p:cNvSpPr txBox="1"/>
          <p:nvPr/>
        </p:nvSpPr>
        <p:spPr>
          <a:xfrm>
            <a:off x="4814550" y="3565750"/>
            <a:ext cx="42687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Note:  When calculating TF-IDF for the terms in a query, we're essentially treating the query as a document and comparing it to the entire corpus. However, </a:t>
            </a:r>
            <a:r>
              <a:rPr b="1" i="0" lang="en" sz="1400" u="none" cap="none" strike="noStrike">
                <a:solidFill>
                  <a:srgbClr val="FF0000"/>
                </a:solidFill>
                <a:latin typeface="Arial"/>
                <a:ea typeface="Arial"/>
                <a:cs typeface="Arial"/>
                <a:sym typeface="Arial"/>
              </a:rPr>
              <a:t>the IDF is calculated based on the corpus, not the query itself.</a:t>
            </a:r>
            <a:endParaRPr b="1" i="0" sz="1400" u="none" cap="none" strike="noStrike">
              <a:solidFill>
                <a:srgbClr val="FF0000"/>
              </a:solidFill>
              <a:latin typeface="Arial"/>
              <a:ea typeface="Arial"/>
              <a:cs typeface="Arial"/>
              <a:sym typeface="Aria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9"/>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Vector Space Model</a:t>
            </a:r>
            <a:endParaRPr b="1"/>
          </a:p>
        </p:txBody>
      </p:sp>
      <p:sp>
        <p:nvSpPr>
          <p:cNvPr id="391" name="Google Shape;391;p39"/>
          <p:cNvSpPr txBox="1"/>
          <p:nvPr>
            <p:ph idx="1" type="body"/>
          </p:nvPr>
        </p:nvSpPr>
        <p:spPr>
          <a:xfrm>
            <a:off x="311700" y="484325"/>
            <a:ext cx="8520600" cy="4084500"/>
          </a:xfrm>
          <a:prstGeom prst="rect">
            <a:avLst/>
          </a:prstGeom>
          <a:noFill/>
          <a:ln>
            <a:noFill/>
          </a:ln>
        </p:spPr>
        <p:txBody>
          <a:bodyPr anchorCtr="0" anchor="t" bIns="91425" lIns="91425" spcFirstLastPara="1" rIns="91425" wrap="square" tIns="91425">
            <a:noAutofit/>
          </a:bodyPr>
          <a:lstStyle/>
          <a:p>
            <a:pPr indent="-317500" lvl="0" marL="457200" marR="88900" rtl="0" algn="just">
              <a:lnSpc>
                <a:spcPct val="115000"/>
              </a:lnSpc>
              <a:spcBef>
                <a:spcPts val="500"/>
              </a:spcBef>
              <a:spcAft>
                <a:spcPts val="0"/>
              </a:spcAft>
              <a:buSzPts val="1400"/>
              <a:buChar char="●"/>
            </a:pPr>
            <a:r>
              <a:rPr lang="en" sz="1400">
                <a:solidFill>
                  <a:schemeClr val="dk1"/>
                </a:solidFill>
              </a:rPr>
              <a:t>The vector model recognizes that the use of binary weights is too limiting and </a:t>
            </a:r>
            <a:r>
              <a:rPr lang="en" sz="1400">
                <a:solidFill>
                  <a:srgbClr val="FF0000"/>
                </a:solidFill>
              </a:rPr>
              <a:t>proposes a framework in which partial matching is possible.</a:t>
            </a:r>
            <a:endParaRPr sz="1400">
              <a:solidFill>
                <a:srgbClr val="FF0000"/>
              </a:solidFill>
            </a:endParaRPr>
          </a:p>
          <a:p>
            <a:pPr indent="-317500" lvl="0" marL="457200" marR="88900" rtl="0" algn="just">
              <a:lnSpc>
                <a:spcPct val="115000"/>
              </a:lnSpc>
              <a:spcBef>
                <a:spcPts val="0"/>
              </a:spcBef>
              <a:spcAft>
                <a:spcPts val="0"/>
              </a:spcAft>
              <a:buSzPts val="1400"/>
              <a:buChar char="●"/>
            </a:pPr>
            <a:r>
              <a:rPr lang="en" sz="1400">
                <a:solidFill>
                  <a:schemeClr val="dk1"/>
                </a:solidFill>
              </a:rPr>
              <a:t>This is accomplished by assigning </a:t>
            </a:r>
            <a:r>
              <a:rPr i="1" lang="en" sz="1400">
                <a:solidFill>
                  <a:srgbClr val="FF0000"/>
                </a:solidFill>
              </a:rPr>
              <a:t>non-binary </a:t>
            </a:r>
            <a:r>
              <a:rPr lang="en" sz="1400">
                <a:solidFill>
                  <a:srgbClr val="FF0000"/>
                </a:solidFill>
              </a:rPr>
              <a:t>weights</a:t>
            </a:r>
            <a:r>
              <a:rPr lang="en" sz="1400">
                <a:solidFill>
                  <a:schemeClr val="dk1"/>
                </a:solidFill>
              </a:rPr>
              <a:t> to index terms in queries and in documents.</a:t>
            </a:r>
            <a:endParaRPr sz="1400">
              <a:solidFill>
                <a:schemeClr val="dk1"/>
              </a:solidFill>
            </a:endParaRPr>
          </a:p>
          <a:p>
            <a:pPr indent="-317500" lvl="0" marL="457200" marR="88900" rtl="0" algn="just">
              <a:lnSpc>
                <a:spcPct val="115000"/>
              </a:lnSpc>
              <a:spcBef>
                <a:spcPts val="0"/>
              </a:spcBef>
              <a:spcAft>
                <a:spcPts val="0"/>
              </a:spcAft>
              <a:buSzPts val="1400"/>
              <a:buChar char="●"/>
            </a:pPr>
            <a:r>
              <a:rPr lang="en" sz="1400">
                <a:solidFill>
                  <a:schemeClr val="dk1"/>
                </a:solidFill>
              </a:rPr>
              <a:t>These term weights are ultimately used to compute the degree </a:t>
            </a:r>
            <a:r>
              <a:rPr i="1" lang="en" sz="1400">
                <a:solidFill>
                  <a:schemeClr val="dk1"/>
                </a:solidFill>
              </a:rPr>
              <a:t>of similarity </a:t>
            </a:r>
            <a:r>
              <a:rPr lang="en" sz="1400">
                <a:solidFill>
                  <a:schemeClr val="dk1"/>
                </a:solidFill>
              </a:rPr>
              <a:t>between each document stored in the system and the user query. </a:t>
            </a:r>
            <a:endParaRPr sz="1400">
              <a:solidFill>
                <a:schemeClr val="dk1"/>
              </a:solidFill>
            </a:endParaRPr>
          </a:p>
          <a:p>
            <a:pPr indent="-317500" lvl="0" marL="457200" marR="88900" rtl="0" algn="just">
              <a:lnSpc>
                <a:spcPct val="115000"/>
              </a:lnSpc>
              <a:spcBef>
                <a:spcPts val="0"/>
              </a:spcBef>
              <a:spcAft>
                <a:spcPts val="0"/>
              </a:spcAft>
              <a:buSzPts val="1400"/>
              <a:buChar char="●"/>
            </a:pPr>
            <a:r>
              <a:rPr lang="en" sz="1400">
                <a:solidFill>
                  <a:schemeClr val="dk1"/>
                </a:solidFill>
              </a:rPr>
              <a:t>By sorting the retrieved documents in decreasing order of this degree of similarity, the vector model takes into consideration documents which match the query terms only partially. </a:t>
            </a:r>
            <a:endParaRPr sz="1400">
              <a:solidFill>
                <a:schemeClr val="dk1"/>
              </a:solidFill>
            </a:endParaRPr>
          </a:p>
          <a:p>
            <a:pPr indent="-317500" lvl="0" marL="457200" marR="88900" rtl="0" algn="just">
              <a:lnSpc>
                <a:spcPct val="115000"/>
              </a:lnSpc>
              <a:spcBef>
                <a:spcPts val="0"/>
              </a:spcBef>
              <a:spcAft>
                <a:spcPts val="0"/>
              </a:spcAft>
              <a:buSzPts val="1400"/>
              <a:buChar char="●"/>
            </a:pPr>
            <a:r>
              <a:rPr lang="en" sz="1400">
                <a:solidFill>
                  <a:schemeClr val="dk1"/>
                </a:solidFill>
              </a:rPr>
              <a:t>It allows for more flexible and nuanced retrieval compared to the Boolean model, as it considers the similarity between the query vector and document vectors rather than exact matches of terms.</a:t>
            </a:r>
            <a:endParaRPr sz="1400">
              <a:solidFill>
                <a:schemeClr val="dk1"/>
              </a:solidFill>
            </a:endParaRPr>
          </a:p>
          <a:p>
            <a:pPr indent="0" lvl="0" marL="457200" marR="88900" rtl="0" algn="just">
              <a:lnSpc>
                <a:spcPct val="115000"/>
              </a:lnSpc>
              <a:spcBef>
                <a:spcPts val="500"/>
              </a:spcBef>
              <a:spcAft>
                <a:spcPts val="0"/>
              </a:spcAft>
              <a:buSzPts val="1800"/>
              <a:buNone/>
            </a:pPr>
            <a:r>
              <a:t/>
            </a:r>
            <a:endParaRPr sz="1400">
              <a:solidFill>
                <a:schemeClr val="dk1"/>
              </a:solidFill>
            </a:endParaRPr>
          </a:p>
          <a:p>
            <a:pPr indent="-317500" lvl="0" marL="457200" rtl="0" algn="l">
              <a:lnSpc>
                <a:spcPct val="115000"/>
              </a:lnSpc>
              <a:spcBef>
                <a:spcPts val="1200"/>
              </a:spcBef>
              <a:spcAft>
                <a:spcPts val="0"/>
              </a:spcAft>
              <a:buSzPts val="1400"/>
              <a:buChar char="●"/>
            </a:pPr>
            <a:r>
              <a:rPr lang="en" sz="1400">
                <a:solidFill>
                  <a:schemeClr val="dk1"/>
                </a:solidFill>
              </a:rPr>
              <a:t>The Vector Space Model (VSM) is a classic and widely used Information Retrieval (IR) model that represents documents and queries as vectors in a multi-dimensional space. </a:t>
            </a:r>
            <a:endParaRPr sz="1400">
              <a:solidFill>
                <a:schemeClr val="dk1"/>
              </a:solidFill>
            </a:endParaRPr>
          </a:p>
          <a:p>
            <a:pPr indent="0" lvl="0" marL="457200" rtl="0" algn="l">
              <a:lnSpc>
                <a:spcPct val="115000"/>
              </a:lnSpc>
              <a:spcBef>
                <a:spcPts val="1200"/>
              </a:spcBef>
              <a:spcAft>
                <a:spcPts val="0"/>
              </a:spcAft>
              <a:buSzPts val="1800"/>
              <a:buNone/>
            </a:pPr>
            <a:r>
              <a:t/>
            </a:r>
            <a:endParaRPr sz="1400">
              <a:solidFill>
                <a:schemeClr val="dk1"/>
              </a:solidFill>
            </a:endParaRPr>
          </a:p>
          <a:p>
            <a:pPr indent="0" lvl="0" marL="457200" rtl="0" algn="l">
              <a:lnSpc>
                <a:spcPct val="115000"/>
              </a:lnSpc>
              <a:spcBef>
                <a:spcPts val="1200"/>
              </a:spcBef>
              <a:spcAft>
                <a:spcPts val="0"/>
              </a:spcAft>
              <a:buSzPts val="1800"/>
              <a:buNone/>
            </a:pPr>
            <a:r>
              <a:t/>
            </a:r>
            <a:endParaRPr sz="1400">
              <a:solidFill>
                <a:schemeClr val="dk1"/>
              </a:solidFill>
            </a:endParaRPr>
          </a:p>
          <a:p>
            <a:pPr indent="0" lvl="0" marL="457200" rtl="0" algn="l">
              <a:lnSpc>
                <a:spcPct val="115000"/>
              </a:lnSpc>
              <a:spcBef>
                <a:spcPts val="0"/>
              </a:spcBef>
              <a:spcAft>
                <a:spcPts val="0"/>
              </a:spcAft>
              <a:buSzPts val="1800"/>
              <a:buNone/>
            </a:pPr>
            <a:r>
              <a:t/>
            </a:r>
            <a:endParaRPr sz="1400">
              <a:solidFill>
                <a:schemeClr val="dk1"/>
              </a:solidFill>
            </a:endParaRPr>
          </a:p>
          <a:p>
            <a:pPr indent="0" lvl="0" marL="0" rtl="0" algn="l">
              <a:lnSpc>
                <a:spcPct val="115000"/>
              </a:lnSpc>
              <a:spcBef>
                <a:spcPts val="0"/>
              </a:spcBef>
              <a:spcAft>
                <a:spcPts val="0"/>
              </a:spcAft>
              <a:buSzPts val="1800"/>
              <a:buNone/>
            </a:pPr>
            <a:r>
              <a:t/>
            </a:r>
            <a:endParaRPr b="1" sz="1400">
              <a:solidFill>
                <a:schemeClr val="dk1"/>
              </a:solidFill>
            </a:endParaRPr>
          </a:p>
          <a:p>
            <a:pPr indent="0" lvl="0" marL="457200" rtl="0" algn="l">
              <a:lnSpc>
                <a:spcPct val="115000"/>
              </a:lnSpc>
              <a:spcBef>
                <a:spcPts val="1200"/>
              </a:spcBef>
              <a:spcAft>
                <a:spcPts val="1200"/>
              </a:spcAft>
              <a:buSzPts val="1800"/>
              <a:buNone/>
            </a:pPr>
            <a:r>
              <a:rPr lang="en" sz="1400">
                <a:solidFill>
                  <a:schemeClr val="dk1"/>
                </a:solidFill>
              </a:rPr>
              <a:t> </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311700" y="-88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Vector Space Model</a:t>
            </a:r>
            <a:endParaRPr b="1"/>
          </a:p>
        </p:txBody>
      </p:sp>
      <p:sp>
        <p:nvSpPr>
          <p:cNvPr id="397" name="Google Shape;397;p40"/>
          <p:cNvSpPr txBox="1"/>
          <p:nvPr>
            <p:ph idx="1" type="body"/>
          </p:nvPr>
        </p:nvSpPr>
        <p:spPr>
          <a:xfrm>
            <a:off x="311700" y="484325"/>
            <a:ext cx="8520600" cy="4084500"/>
          </a:xfrm>
          <a:prstGeom prst="rect">
            <a:avLst/>
          </a:prstGeom>
          <a:noFill/>
          <a:ln>
            <a:noFill/>
          </a:ln>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Char char="●"/>
            </a:pPr>
            <a:r>
              <a:rPr b="1" lang="en" sz="1300">
                <a:solidFill>
                  <a:schemeClr val="dk1"/>
                </a:solidFill>
              </a:rPr>
              <a:t>Key Concepts</a:t>
            </a:r>
            <a:endParaRPr b="1" sz="1300">
              <a:solidFill>
                <a:schemeClr val="dk1"/>
              </a:solidFill>
            </a:endParaRPr>
          </a:p>
          <a:p>
            <a:pPr indent="0" lvl="0" marL="457200" rtl="0" algn="l">
              <a:lnSpc>
                <a:spcPct val="115000"/>
              </a:lnSpc>
              <a:spcBef>
                <a:spcPts val="1200"/>
              </a:spcBef>
              <a:spcAft>
                <a:spcPts val="1200"/>
              </a:spcAft>
              <a:buSzPts val="1800"/>
              <a:buNone/>
            </a:pPr>
            <a:r>
              <a:rPr lang="en" sz="1400">
                <a:solidFill>
                  <a:schemeClr val="dk1"/>
                </a:solidFill>
              </a:rPr>
              <a:t> </a:t>
            </a:r>
            <a:endParaRPr sz="1400"/>
          </a:p>
        </p:txBody>
      </p:sp>
      <p:pic>
        <p:nvPicPr>
          <p:cNvPr id="398" name="Google Shape;398;p40"/>
          <p:cNvPicPr preferRelativeResize="0"/>
          <p:nvPr/>
        </p:nvPicPr>
        <p:blipFill rotWithShape="1">
          <a:blip r:embed="rId3">
            <a:alphaModFix/>
          </a:blip>
          <a:srcRect b="0" l="0" r="0" t="0"/>
          <a:stretch/>
        </p:blipFill>
        <p:spPr>
          <a:xfrm>
            <a:off x="657225" y="1177463"/>
            <a:ext cx="7829550" cy="2085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1"/>
          <p:cNvPicPr preferRelativeResize="0"/>
          <p:nvPr/>
        </p:nvPicPr>
        <p:blipFill rotWithShape="1">
          <a:blip r:embed="rId3">
            <a:alphaModFix/>
          </a:blip>
          <a:srcRect b="0" l="0" r="0" t="0"/>
          <a:stretch/>
        </p:blipFill>
        <p:spPr>
          <a:xfrm>
            <a:off x="602125" y="77749"/>
            <a:ext cx="6648450" cy="2494000"/>
          </a:xfrm>
          <a:prstGeom prst="rect">
            <a:avLst/>
          </a:prstGeom>
          <a:noFill/>
          <a:ln>
            <a:noFill/>
          </a:ln>
        </p:spPr>
      </p:pic>
      <p:pic>
        <p:nvPicPr>
          <p:cNvPr id="404" name="Google Shape;404;p41"/>
          <p:cNvPicPr preferRelativeResize="0"/>
          <p:nvPr/>
        </p:nvPicPr>
        <p:blipFill rotWithShape="1">
          <a:blip r:embed="rId4">
            <a:alphaModFix/>
          </a:blip>
          <a:srcRect b="0" l="0" r="0" t="0"/>
          <a:stretch/>
        </p:blipFill>
        <p:spPr>
          <a:xfrm>
            <a:off x="602125" y="2649500"/>
            <a:ext cx="6751974" cy="2494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2"/>
          <p:cNvPicPr preferRelativeResize="0"/>
          <p:nvPr/>
        </p:nvPicPr>
        <p:blipFill rotWithShape="1">
          <a:blip r:embed="rId3">
            <a:alphaModFix/>
          </a:blip>
          <a:srcRect b="0" l="0" r="0" t="0"/>
          <a:stretch/>
        </p:blipFill>
        <p:spPr>
          <a:xfrm>
            <a:off x="520025" y="0"/>
            <a:ext cx="8191500" cy="1733550"/>
          </a:xfrm>
          <a:prstGeom prst="rect">
            <a:avLst/>
          </a:prstGeom>
          <a:noFill/>
          <a:ln>
            <a:noFill/>
          </a:ln>
        </p:spPr>
      </p:pic>
      <p:pic>
        <p:nvPicPr>
          <p:cNvPr id="410" name="Google Shape;410;p42"/>
          <p:cNvPicPr preferRelativeResize="0"/>
          <p:nvPr/>
        </p:nvPicPr>
        <p:blipFill rotWithShape="1">
          <a:blip r:embed="rId4">
            <a:alphaModFix/>
          </a:blip>
          <a:srcRect b="0" l="0" r="0" t="0"/>
          <a:stretch/>
        </p:blipFill>
        <p:spPr>
          <a:xfrm>
            <a:off x="520025" y="1907850"/>
            <a:ext cx="8191500" cy="3235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3"/>
          <p:cNvSpPr txBox="1"/>
          <p:nvPr>
            <p:ph idx="1" type="body"/>
          </p:nvPr>
        </p:nvSpPr>
        <p:spPr>
          <a:xfrm>
            <a:off x="213200" y="47175"/>
            <a:ext cx="8520600" cy="4113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Clr>
                <a:schemeClr val="dk1"/>
              </a:buClr>
              <a:buSzPts val="1100"/>
              <a:buFont typeface="Arial"/>
              <a:buNone/>
            </a:pPr>
            <a:r>
              <a:rPr b="1" lang="en" sz="1400">
                <a:solidFill>
                  <a:schemeClr val="dk1"/>
                </a:solidFill>
              </a:rPr>
              <a:t>Example </a:t>
            </a:r>
            <a:endParaRPr b="1" sz="1400">
              <a:solidFill>
                <a:schemeClr val="dk1"/>
              </a:solidFill>
            </a:endParaRPr>
          </a:p>
          <a:p>
            <a:pPr indent="0" lvl="0" marL="0" rtl="0" algn="l">
              <a:lnSpc>
                <a:spcPct val="100000"/>
              </a:lnSpc>
              <a:spcBef>
                <a:spcPts val="400"/>
              </a:spcBef>
              <a:spcAft>
                <a:spcPts val="0"/>
              </a:spcAft>
              <a:buClr>
                <a:schemeClr val="dk1"/>
              </a:buClr>
              <a:buSzPts val="1100"/>
              <a:buFont typeface="Arial"/>
              <a:buNone/>
            </a:pPr>
            <a:r>
              <a:rPr b="1" lang="en" sz="1200">
                <a:solidFill>
                  <a:schemeClr val="dk1"/>
                </a:solidFill>
              </a:rPr>
              <a:t>Documents:</a:t>
            </a:r>
            <a:endParaRPr b="1"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Document 1: "Information retrieval is the process of obtaining relevant information."</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Document 2: "The Vector Space Model is widely used in information retrieval."</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Document 3: "Search engines employ various models for efficient retrieval."</a:t>
            </a:r>
            <a:endParaRPr sz="1200">
              <a:solidFill>
                <a:schemeClr val="dk1"/>
              </a:solidFill>
            </a:endParaRPr>
          </a:p>
          <a:p>
            <a:pPr indent="0" lvl="0" marL="0" rtl="0" algn="l">
              <a:lnSpc>
                <a:spcPct val="100000"/>
              </a:lnSpc>
              <a:spcBef>
                <a:spcPts val="0"/>
              </a:spcBef>
              <a:spcAft>
                <a:spcPts val="0"/>
              </a:spcAft>
              <a:buSzPts val="1800"/>
              <a:buNone/>
            </a:pPr>
            <a:r>
              <a:t/>
            </a:r>
            <a:endParaRPr b="1"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rPr>
              <a:t>Query: </a:t>
            </a:r>
            <a:endParaRPr b="1" sz="1200">
              <a:solidFill>
                <a:schemeClr val="dk1"/>
              </a:solidFill>
            </a:endParaRPr>
          </a:p>
          <a:p>
            <a:pPr indent="0" lvl="0" marL="0" rtl="0" algn="l">
              <a:lnSpc>
                <a:spcPct val="100000"/>
              </a:lnSpc>
              <a:spcBef>
                <a:spcPts val="0"/>
              </a:spcBef>
              <a:spcAft>
                <a:spcPts val="0"/>
              </a:spcAft>
              <a:buSzPts val="1800"/>
              <a:buNone/>
            </a:pPr>
            <a:r>
              <a:rPr lang="en" sz="1200">
                <a:solidFill>
                  <a:schemeClr val="dk1"/>
                </a:solidFill>
              </a:rPr>
              <a:t>      "information retrieval model"</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1200"/>
              </a:spcAft>
              <a:buSzPts val="1800"/>
              <a:buNone/>
            </a:pPr>
            <a:r>
              <a:t/>
            </a:r>
            <a:endParaRPr sz="1900"/>
          </a:p>
        </p:txBody>
      </p:sp>
      <p:pic>
        <p:nvPicPr>
          <p:cNvPr id="416" name="Google Shape;416;p43"/>
          <p:cNvPicPr preferRelativeResize="0"/>
          <p:nvPr/>
        </p:nvPicPr>
        <p:blipFill rotWithShape="1">
          <a:blip r:embed="rId3">
            <a:alphaModFix/>
          </a:blip>
          <a:srcRect b="0" l="0" r="0" t="0"/>
          <a:stretch/>
        </p:blipFill>
        <p:spPr>
          <a:xfrm>
            <a:off x="457200" y="1807875"/>
            <a:ext cx="7706750" cy="317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5"/>
          <p:cNvSpPr txBox="1"/>
          <p:nvPr/>
        </p:nvSpPr>
        <p:spPr>
          <a:xfrm>
            <a:off x="194850" y="76550"/>
            <a:ext cx="8859000" cy="1897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8. Robustness</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Noise Tolerance</a:t>
            </a:r>
            <a:r>
              <a:rPr b="0" i="0" lang="en" sz="1500" u="none" cap="none" strike="noStrike">
                <a:solidFill>
                  <a:schemeClr val="dk1"/>
                </a:solidFill>
                <a:latin typeface="Arial"/>
                <a:ea typeface="Arial"/>
                <a:cs typeface="Arial"/>
                <a:sym typeface="Arial"/>
              </a:rPr>
              <a:t>: The model's ability to handle noisy or irrelevant data.</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Scalability</a:t>
            </a:r>
            <a:r>
              <a:rPr b="0" i="0" lang="en" sz="1500" u="none" cap="none" strike="noStrike">
                <a:solidFill>
                  <a:schemeClr val="dk1"/>
                </a:solidFill>
                <a:latin typeface="Arial"/>
                <a:ea typeface="Arial"/>
                <a:cs typeface="Arial"/>
                <a:sym typeface="Arial"/>
              </a:rPr>
              <a:t>: The model's performance when handling increasing amounts of data or larger query loads.</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Generalization</a:t>
            </a:r>
            <a:r>
              <a:rPr b="0" i="0" lang="en" sz="1500" u="none" cap="none" strike="noStrike">
                <a:solidFill>
                  <a:schemeClr val="dk1"/>
                </a:solidFill>
                <a:latin typeface="Arial"/>
                <a:ea typeface="Arial"/>
                <a:cs typeface="Arial"/>
                <a:sym typeface="Arial"/>
              </a:rPr>
              <a:t>: The model's capability to perform well across different types of data and retrieval tasks.</a:t>
            </a:r>
            <a:endParaRPr b="0" i="0" sz="1500" u="none" cap="none" strike="noStrike">
              <a:solidFill>
                <a:schemeClr val="dk1"/>
              </a:solidFill>
              <a:latin typeface="Arial"/>
              <a:ea typeface="Arial"/>
              <a:cs typeface="Arial"/>
              <a:sym typeface="Arial"/>
            </a:endParaRPr>
          </a:p>
        </p:txBody>
      </p:sp>
      <p:sp>
        <p:nvSpPr>
          <p:cNvPr id="81" name="Google Shape;81;p5"/>
          <p:cNvSpPr txBox="1"/>
          <p:nvPr/>
        </p:nvSpPr>
        <p:spPr>
          <a:xfrm>
            <a:off x="285025" y="1893800"/>
            <a:ext cx="8859000" cy="163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9. Interpretability</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Transparency</a:t>
            </a:r>
            <a:r>
              <a:rPr b="0" i="0" lang="en" sz="1500" u="none" cap="none" strike="noStrike">
                <a:solidFill>
                  <a:schemeClr val="dk1"/>
                </a:solidFill>
                <a:latin typeface="Arial"/>
                <a:ea typeface="Arial"/>
                <a:cs typeface="Arial"/>
                <a:sym typeface="Arial"/>
              </a:rPr>
              <a:t>: The ease with which users can understand how relevance scores are assigned and how results are generated.</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Explanation</a:t>
            </a:r>
            <a:r>
              <a:rPr b="0" i="0" lang="en" sz="1500" u="none" cap="none" strike="noStrike">
                <a:solidFill>
                  <a:schemeClr val="dk1"/>
                </a:solidFill>
                <a:latin typeface="Arial"/>
                <a:ea typeface="Arial"/>
                <a:cs typeface="Arial"/>
                <a:sym typeface="Arial"/>
              </a:rPr>
              <a:t>: The model's ability to provide explanations for why certain documents are retrieved or ranked higher.</a:t>
            </a:r>
            <a:endParaRPr b="0" i="0" sz="1500" u="none" cap="none" strike="noStrike">
              <a:solidFill>
                <a:schemeClr val="dk1"/>
              </a:solidFill>
              <a:latin typeface="Arial"/>
              <a:ea typeface="Arial"/>
              <a:cs typeface="Arial"/>
              <a:sym typeface="Arial"/>
            </a:endParaRPr>
          </a:p>
        </p:txBody>
      </p:sp>
      <p:sp>
        <p:nvSpPr>
          <p:cNvPr id="82" name="Google Shape;82;p5"/>
          <p:cNvSpPr txBox="1"/>
          <p:nvPr/>
        </p:nvSpPr>
        <p:spPr>
          <a:xfrm>
            <a:off x="285025" y="3467200"/>
            <a:ext cx="8674500" cy="1365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10. Flexibility</a:t>
            </a:r>
            <a:endParaRPr b="1" i="0" sz="15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Model Extensions</a:t>
            </a:r>
            <a:r>
              <a:rPr b="0" i="0" lang="en" sz="1500" u="none" cap="none" strike="noStrike">
                <a:solidFill>
                  <a:schemeClr val="dk1"/>
                </a:solidFill>
                <a:latin typeface="Arial"/>
                <a:ea typeface="Arial"/>
                <a:cs typeface="Arial"/>
                <a:sym typeface="Arial"/>
              </a:rPr>
              <a:t>: The ability to extend or modify the model to incorporate new data types, features, or retrieval tasks.</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Arial"/>
                <a:ea typeface="Arial"/>
                <a:cs typeface="Arial"/>
                <a:sym typeface="Arial"/>
              </a:rPr>
              <a:t>Integration</a:t>
            </a:r>
            <a:r>
              <a:rPr b="0" i="0" lang="en" sz="1500" u="none" cap="none" strike="noStrike">
                <a:solidFill>
                  <a:schemeClr val="dk1"/>
                </a:solidFill>
                <a:latin typeface="Arial"/>
                <a:ea typeface="Arial"/>
                <a:cs typeface="Arial"/>
                <a:sym typeface="Arial"/>
              </a:rPr>
              <a:t>: The model's compatibility with other retrieval models or systems.</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4"/>
          <p:cNvPicPr preferRelativeResize="0"/>
          <p:nvPr/>
        </p:nvPicPr>
        <p:blipFill rotWithShape="1">
          <a:blip r:embed="rId3">
            <a:alphaModFix/>
          </a:blip>
          <a:srcRect b="0" l="0" r="0" t="0"/>
          <a:stretch/>
        </p:blipFill>
        <p:spPr>
          <a:xfrm>
            <a:off x="266525" y="1088850"/>
            <a:ext cx="7469974" cy="1403125"/>
          </a:xfrm>
          <a:prstGeom prst="rect">
            <a:avLst/>
          </a:prstGeom>
          <a:noFill/>
          <a:ln>
            <a:noFill/>
          </a:ln>
        </p:spPr>
      </p:pic>
      <p:sp>
        <p:nvSpPr>
          <p:cNvPr id="422" name="Google Shape;422;p44"/>
          <p:cNvSpPr txBox="1"/>
          <p:nvPr/>
        </p:nvSpPr>
        <p:spPr>
          <a:xfrm>
            <a:off x="152400" y="2652525"/>
            <a:ext cx="9097500" cy="28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3.     </a:t>
            </a:r>
            <a:r>
              <a:rPr b="1" i="0" lang="en" sz="1200" u="none" cap="none" strike="noStrike">
                <a:solidFill>
                  <a:schemeClr val="dk1"/>
                </a:solidFill>
                <a:latin typeface="Arial"/>
                <a:ea typeface="Arial"/>
                <a:cs typeface="Arial"/>
                <a:sym typeface="Arial"/>
              </a:rPr>
              <a:t>Calculate Term Frequency (TF)</a:t>
            </a:r>
            <a:r>
              <a:rPr b="0" i="0" lang="en" sz="1200" u="none" cap="none" strike="noStrike">
                <a:solidFill>
                  <a:schemeClr val="dk1"/>
                </a:solidFill>
                <a:latin typeface="Arial"/>
                <a:ea typeface="Arial"/>
                <a:cs typeface="Arial"/>
                <a:sym typeface="Arial"/>
              </a:rPr>
              <a:t>:Calculate the term frequency for each term in each document and also for each query term.</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p:txBody>
      </p:sp>
      <p:sp>
        <p:nvSpPr>
          <p:cNvPr id="423" name="Google Shape;423;p44"/>
          <p:cNvSpPr txBox="1"/>
          <p:nvPr/>
        </p:nvSpPr>
        <p:spPr>
          <a:xfrm>
            <a:off x="152400" y="2937525"/>
            <a:ext cx="1533000" cy="2522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Document 1 TF:</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information: 2</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retrieval: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process: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of: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obtaining: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relevant: 1</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24" name="Google Shape;424;p44"/>
          <p:cNvSpPr txBox="1"/>
          <p:nvPr/>
        </p:nvSpPr>
        <p:spPr>
          <a:xfrm>
            <a:off x="1903400" y="2825025"/>
            <a:ext cx="1510200" cy="241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Document 2 TF:</a:t>
            </a:r>
            <a:endParaRPr b="0" i="0" sz="11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0000"/>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vector: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space: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model: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widely: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used: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information: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retrieval: 1</a:t>
            </a:r>
            <a:endParaRPr b="0" i="0" sz="1800" u="none" cap="none" strike="noStrike">
              <a:solidFill>
                <a:schemeClr val="dk2"/>
              </a:solidFill>
              <a:latin typeface="Arial"/>
              <a:ea typeface="Arial"/>
              <a:cs typeface="Arial"/>
              <a:sym typeface="Arial"/>
            </a:endParaRPr>
          </a:p>
        </p:txBody>
      </p:sp>
      <p:sp>
        <p:nvSpPr>
          <p:cNvPr id="425" name="Google Shape;425;p44"/>
          <p:cNvSpPr txBox="1"/>
          <p:nvPr/>
        </p:nvSpPr>
        <p:spPr>
          <a:xfrm>
            <a:off x="3413600" y="2977425"/>
            <a:ext cx="3000000" cy="2522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Document 3 TF:</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search: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engines: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employ: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various: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models: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for: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efficient: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retrieval: 1</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26" name="Google Shape;426;p44"/>
          <p:cNvSpPr txBox="1"/>
          <p:nvPr/>
        </p:nvSpPr>
        <p:spPr>
          <a:xfrm>
            <a:off x="5096350" y="3019950"/>
            <a:ext cx="3000000" cy="1548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Query TF:</a:t>
            </a:r>
            <a:endParaRPr b="0" i="0" sz="1100" u="none" cap="none" strike="noStrike">
              <a:solidFill>
                <a:srgbClr val="FF0000"/>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information: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retrieval: 1</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model: 1</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27" name="Google Shape;427;p44"/>
          <p:cNvSpPr txBox="1"/>
          <p:nvPr/>
        </p:nvSpPr>
        <p:spPr>
          <a:xfrm>
            <a:off x="2895300" y="0"/>
            <a:ext cx="6248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0000"/>
                </a:solidFill>
                <a:latin typeface="Arial"/>
                <a:ea typeface="Arial"/>
                <a:cs typeface="Arial"/>
                <a:sym typeface="Arial"/>
              </a:rPr>
              <a:t>Documents:</a:t>
            </a:r>
            <a:endParaRPr b="1"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1: "Information retrieval is the process of obtaining relevant information."</a:t>
            </a:r>
            <a:endParaRPr b="0"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2: "The Vector Space Model is widely used in information retrieval."</a:t>
            </a:r>
            <a:endParaRPr b="0"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3: "Search engines employ various models for efficient retrieval."</a:t>
            </a:r>
            <a:endParaRPr b="0" i="0" sz="1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0000"/>
                </a:solidFill>
                <a:latin typeface="Arial"/>
                <a:ea typeface="Arial"/>
                <a:cs typeface="Arial"/>
                <a:sym typeface="Arial"/>
              </a:rPr>
              <a:t>Query: </a:t>
            </a:r>
            <a:endParaRPr b="1" i="0" sz="1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Arial"/>
                <a:ea typeface="Arial"/>
                <a:cs typeface="Arial"/>
                <a:sym typeface="Arial"/>
              </a:rPr>
              <a:t>      "information retrieval model"</a:t>
            </a:r>
            <a:endParaRPr b="0" i="0" sz="10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5"/>
          <p:cNvSpPr txBox="1"/>
          <p:nvPr/>
        </p:nvSpPr>
        <p:spPr>
          <a:xfrm>
            <a:off x="0" y="0"/>
            <a:ext cx="5373300" cy="87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4. Calculate Inverse Document Frequency (IDF)</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Calculate IDF for each term in the vocabulary</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Total number of documents,N=3.</a:t>
            </a:r>
            <a:endParaRPr b="0" i="0" sz="1100" u="none" cap="none" strike="noStrike">
              <a:solidFill>
                <a:schemeClr val="dk1"/>
              </a:solidFill>
              <a:latin typeface="Arial"/>
              <a:ea typeface="Arial"/>
              <a:cs typeface="Arial"/>
              <a:sym typeface="Arial"/>
            </a:endParaRPr>
          </a:p>
        </p:txBody>
      </p:sp>
      <p:pic>
        <p:nvPicPr>
          <p:cNvPr id="433" name="Google Shape;433;p45"/>
          <p:cNvPicPr preferRelativeResize="0"/>
          <p:nvPr/>
        </p:nvPicPr>
        <p:blipFill rotWithShape="1">
          <a:blip r:embed="rId3">
            <a:alphaModFix/>
          </a:blip>
          <a:srcRect b="0" l="0" r="0" t="0"/>
          <a:stretch/>
        </p:blipFill>
        <p:spPr>
          <a:xfrm>
            <a:off x="4427300" y="0"/>
            <a:ext cx="2382914" cy="4838701"/>
          </a:xfrm>
          <a:prstGeom prst="rect">
            <a:avLst/>
          </a:prstGeom>
          <a:noFill/>
          <a:ln>
            <a:noFill/>
          </a:ln>
        </p:spPr>
      </p:pic>
      <p:pic>
        <p:nvPicPr>
          <p:cNvPr id="434" name="Google Shape;434;p45"/>
          <p:cNvPicPr preferRelativeResize="0"/>
          <p:nvPr/>
        </p:nvPicPr>
        <p:blipFill rotWithShape="1">
          <a:blip r:embed="rId4">
            <a:alphaModFix/>
          </a:blip>
          <a:srcRect b="0" l="0" r="0" t="0"/>
          <a:stretch/>
        </p:blipFill>
        <p:spPr>
          <a:xfrm>
            <a:off x="7469625" y="152400"/>
            <a:ext cx="1652500" cy="2505075"/>
          </a:xfrm>
          <a:prstGeom prst="rect">
            <a:avLst/>
          </a:prstGeom>
          <a:noFill/>
          <a:ln>
            <a:noFill/>
          </a:ln>
        </p:spPr>
      </p:pic>
      <p:sp>
        <p:nvSpPr>
          <p:cNvPr id="435" name="Google Shape;435;p45"/>
          <p:cNvSpPr txBox="1"/>
          <p:nvPr/>
        </p:nvSpPr>
        <p:spPr>
          <a:xfrm>
            <a:off x="0" y="1224225"/>
            <a:ext cx="43188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0000"/>
                </a:solidFill>
                <a:latin typeface="Arial"/>
                <a:ea typeface="Arial"/>
                <a:cs typeface="Arial"/>
                <a:sym typeface="Arial"/>
              </a:rPr>
              <a:t>Documents:</a:t>
            </a:r>
            <a:endParaRPr b="1"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1: "Information retrieval is the process of obtaining relevant information."</a:t>
            </a:r>
            <a:endParaRPr b="0"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2: "The Vector Space Model is widely used in information retrieval."</a:t>
            </a:r>
            <a:endParaRPr b="0" i="0" sz="1000" u="none" cap="none" strike="noStrike">
              <a:solidFill>
                <a:srgbClr val="FF0000"/>
              </a:solidFill>
              <a:latin typeface="Arial"/>
              <a:ea typeface="Arial"/>
              <a:cs typeface="Arial"/>
              <a:sym typeface="Arial"/>
            </a:endParaRPr>
          </a:p>
          <a:p>
            <a:pPr indent="-292100" lvl="0" marL="457200" marR="0" rtl="0" algn="l">
              <a:lnSpc>
                <a:spcPct val="100000"/>
              </a:lnSpc>
              <a:spcBef>
                <a:spcPts val="0"/>
              </a:spcBef>
              <a:spcAft>
                <a:spcPts val="0"/>
              </a:spcAft>
              <a:buClr>
                <a:srgbClr val="FF0000"/>
              </a:buClr>
              <a:buSzPts val="1000"/>
              <a:buFont typeface="Arial"/>
              <a:buAutoNum type="arabicPeriod"/>
            </a:pPr>
            <a:r>
              <a:rPr b="0" i="0" lang="en" sz="1000" u="none" cap="none" strike="noStrike">
                <a:solidFill>
                  <a:srgbClr val="FF0000"/>
                </a:solidFill>
                <a:latin typeface="Arial"/>
                <a:ea typeface="Arial"/>
                <a:cs typeface="Arial"/>
                <a:sym typeface="Arial"/>
              </a:rPr>
              <a:t>Document 3: "Search engines employ various models for efficient retrieval."</a:t>
            </a:r>
            <a:endParaRPr b="0" i="0" sz="1000" u="none" cap="none" strike="noStrike">
              <a:solidFill>
                <a:srgbClr val="FF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0000"/>
                </a:solidFill>
                <a:latin typeface="Arial"/>
                <a:ea typeface="Arial"/>
                <a:cs typeface="Arial"/>
                <a:sym typeface="Arial"/>
              </a:rPr>
              <a:t>Query: </a:t>
            </a:r>
            <a:endParaRPr b="1" i="0" sz="1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Arial"/>
                <a:ea typeface="Arial"/>
                <a:cs typeface="Arial"/>
                <a:sym typeface="Arial"/>
              </a:rPr>
              <a:t>      "information retrieval model"</a:t>
            </a:r>
            <a:endParaRPr b="0" i="0" sz="10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nvSpPr>
        <p:spPr>
          <a:xfrm>
            <a:off x="0" y="0"/>
            <a:ext cx="73878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5. Calculate TF-IDF</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Multiply TF by IDF for each term in each document and query.</a:t>
            </a:r>
            <a:endParaRPr b="0" i="0" sz="1100" u="none" cap="none" strike="noStrike">
              <a:solidFill>
                <a:schemeClr val="dk1"/>
              </a:solidFill>
              <a:latin typeface="Arial"/>
              <a:ea typeface="Arial"/>
              <a:cs typeface="Arial"/>
              <a:sym typeface="Arial"/>
            </a:endParaRPr>
          </a:p>
        </p:txBody>
      </p:sp>
      <p:pic>
        <p:nvPicPr>
          <p:cNvPr id="441" name="Google Shape;441;p46"/>
          <p:cNvPicPr preferRelativeResize="0"/>
          <p:nvPr/>
        </p:nvPicPr>
        <p:blipFill rotWithShape="1">
          <a:blip r:embed="rId3">
            <a:alphaModFix/>
          </a:blip>
          <a:srcRect b="0" l="0" r="0" t="0"/>
          <a:stretch/>
        </p:blipFill>
        <p:spPr>
          <a:xfrm>
            <a:off x="152400" y="1024200"/>
            <a:ext cx="2189525" cy="3158450"/>
          </a:xfrm>
          <a:prstGeom prst="rect">
            <a:avLst/>
          </a:prstGeom>
          <a:noFill/>
          <a:ln>
            <a:noFill/>
          </a:ln>
        </p:spPr>
      </p:pic>
      <p:pic>
        <p:nvPicPr>
          <p:cNvPr id="442" name="Google Shape;442;p46"/>
          <p:cNvPicPr preferRelativeResize="0"/>
          <p:nvPr/>
        </p:nvPicPr>
        <p:blipFill rotWithShape="1">
          <a:blip r:embed="rId4">
            <a:alphaModFix/>
          </a:blip>
          <a:srcRect b="0" l="0" r="0" t="0"/>
          <a:stretch/>
        </p:blipFill>
        <p:spPr>
          <a:xfrm>
            <a:off x="3152400" y="976175"/>
            <a:ext cx="2789975" cy="3158450"/>
          </a:xfrm>
          <a:prstGeom prst="rect">
            <a:avLst/>
          </a:prstGeom>
          <a:noFill/>
          <a:ln>
            <a:noFill/>
          </a:ln>
        </p:spPr>
      </p:pic>
      <p:sp>
        <p:nvSpPr>
          <p:cNvPr id="443" name="Google Shape;443;p46"/>
          <p:cNvSpPr txBox="1"/>
          <p:nvPr/>
        </p:nvSpPr>
        <p:spPr>
          <a:xfrm>
            <a:off x="6292575" y="976175"/>
            <a:ext cx="2396700" cy="32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Document 3 TF-IDF:</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retrieval: 1 x 0 = 0</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search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engines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employ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various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models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for : 1 x 0.477 =0.477</a:t>
            </a:r>
            <a:endParaRPr b="0" i="0" sz="1000" u="none" cap="none" strike="noStrike">
              <a:solidFill>
                <a:schemeClr val="dk2"/>
              </a:solidFill>
              <a:latin typeface="Arial"/>
              <a:ea typeface="Arial"/>
              <a:cs typeface="Arial"/>
              <a:sym typeface="Arial"/>
            </a:endParaRPr>
          </a:p>
          <a:p>
            <a:pPr indent="-292100" lvl="0" marL="457200" marR="0" rtl="0" algn="l">
              <a:lnSpc>
                <a:spcPct val="15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efficient : 1 x 0.477 =0.477</a:t>
            </a:r>
            <a:endParaRPr b="0" i="0" sz="1000" u="none" cap="none" strike="noStrike">
              <a:solidFill>
                <a:schemeClr val="dk2"/>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p:txBody>
      </p:sp>
      <p:sp>
        <p:nvSpPr>
          <p:cNvPr id="444" name="Google Shape;444;p46"/>
          <p:cNvSpPr txBox="1"/>
          <p:nvPr/>
        </p:nvSpPr>
        <p:spPr>
          <a:xfrm>
            <a:off x="6292575" y="3348750"/>
            <a:ext cx="3000000" cy="1210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Vector: TF-IDF</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information =1 × 0.176 = 0.176</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retrieval = 1 × 0 = 0</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model = 1 × 0.477 = 0.477</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50" name="Google Shape;450;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51" name="Google Shape;451;p47"/>
          <p:cNvPicPr preferRelativeResize="0"/>
          <p:nvPr/>
        </p:nvPicPr>
        <p:blipFill rotWithShape="1">
          <a:blip r:embed="rId3">
            <a:alphaModFix/>
          </a:blip>
          <a:srcRect b="0" l="0" r="0" t="0"/>
          <a:stretch/>
        </p:blipFill>
        <p:spPr>
          <a:xfrm>
            <a:off x="290525" y="395300"/>
            <a:ext cx="8715375" cy="3907725"/>
          </a:xfrm>
          <a:prstGeom prst="rect">
            <a:avLst/>
          </a:prstGeom>
          <a:noFill/>
          <a:ln>
            <a:noFill/>
          </a:ln>
        </p:spPr>
      </p:pic>
      <p:sp>
        <p:nvSpPr>
          <p:cNvPr id="452" name="Google Shape;452;p47"/>
          <p:cNvSpPr txBox="1"/>
          <p:nvPr/>
        </p:nvSpPr>
        <p:spPr>
          <a:xfrm>
            <a:off x="43775" y="331300"/>
            <a:ext cx="372900" cy="3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Arial"/>
                <a:ea typeface="Arial"/>
                <a:cs typeface="Arial"/>
                <a:sym typeface="Arial"/>
              </a:rPr>
              <a:t>6.</a:t>
            </a:r>
            <a:endParaRPr b="1" i="0" sz="1800" u="none" cap="none" strike="noStrike">
              <a:solidFill>
                <a:schemeClr val="dk2"/>
              </a:solidFill>
              <a:latin typeface="Arial"/>
              <a:ea typeface="Arial"/>
              <a:cs typeface="Arial"/>
              <a:sym typeface="Arial"/>
            </a:endParaRPr>
          </a:p>
        </p:txBody>
      </p:sp>
      <p:sp>
        <p:nvSpPr>
          <p:cNvPr id="453" name="Google Shape;453;p47"/>
          <p:cNvSpPr txBox="1"/>
          <p:nvPr/>
        </p:nvSpPr>
        <p:spPr>
          <a:xfrm>
            <a:off x="4889850" y="3996725"/>
            <a:ext cx="2965800" cy="3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0,0,0,0,0,0,0,0,0</a:t>
            </a:r>
            <a:endParaRPr b="0" i="0" sz="1500" u="none" cap="none" strike="noStrike">
              <a:solidFill>
                <a:schemeClr val="dk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nvSpPr>
        <p:spPr>
          <a:xfrm>
            <a:off x="178525" y="76525"/>
            <a:ext cx="8901300" cy="14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7. Calculate Cosine Similarity between query vector and each of document vectors</a:t>
            </a:r>
            <a:endParaRPr b="0" i="0" sz="1800" u="none" cap="none" strike="noStrike">
              <a:solidFill>
                <a:schemeClr val="dk1"/>
              </a:solidFill>
              <a:latin typeface="Arial"/>
              <a:ea typeface="Arial"/>
              <a:cs typeface="Arial"/>
              <a:sym typeface="Arial"/>
            </a:endParaRPr>
          </a:p>
        </p:txBody>
      </p:sp>
      <p:pic>
        <p:nvPicPr>
          <p:cNvPr id="459" name="Google Shape;459;p48"/>
          <p:cNvPicPr preferRelativeResize="0"/>
          <p:nvPr/>
        </p:nvPicPr>
        <p:blipFill rotWithShape="1">
          <a:blip r:embed="rId3">
            <a:alphaModFix/>
          </a:blip>
          <a:srcRect b="0" l="0" r="0" t="0"/>
          <a:stretch/>
        </p:blipFill>
        <p:spPr>
          <a:xfrm>
            <a:off x="1462275" y="620625"/>
            <a:ext cx="5730126" cy="2584500"/>
          </a:xfrm>
          <a:prstGeom prst="rect">
            <a:avLst/>
          </a:prstGeom>
          <a:noFill/>
          <a:ln>
            <a:noFill/>
          </a:ln>
        </p:spPr>
      </p:pic>
      <p:pic>
        <p:nvPicPr>
          <p:cNvPr id="460" name="Google Shape;460;p48"/>
          <p:cNvPicPr preferRelativeResize="0"/>
          <p:nvPr/>
        </p:nvPicPr>
        <p:blipFill rotWithShape="1">
          <a:blip r:embed="rId4">
            <a:alphaModFix/>
          </a:blip>
          <a:srcRect b="0" l="0" r="0" t="0"/>
          <a:stretch/>
        </p:blipFill>
        <p:spPr>
          <a:xfrm>
            <a:off x="2363475" y="3740725"/>
            <a:ext cx="3298650" cy="102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9"/>
          <p:cNvSpPr txBox="1"/>
          <p:nvPr/>
        </p:nvSpPr>
        <p:spPr>
          <a:xfrm>
            <a:off x="336750" y="212825"/>
            <a:ext cx="8470500" cy="14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Step 8: Ranking Documents</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Rank documents based on their cosine similarity scores. Higher similarity scores indicate higher relevance to the query "information retrieval model".</a:t>
            </a:r>
            <a:endParaRPr b="0"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0" i="0" lang="en" sz="1300" u="none" cap="none" strike="noStrike">
                <a:solidFill>
                  <a:schemeClr val="dk2"/>
                </a:solidFill>
                <a:latin typeface="Arial"/>
                <a:ea typeface="Arial"/>
                <a:cs typeface="Arial"/>
                <a:sym typeface="Arial"/>
              </a:rPr>
              <a:t>Document 1 and Query = 0.117</a:t>
            </a:r>
            <a:endParaRPr b="0" i="0" sz="13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0" i="0" lang="en" sz="1300" u="none" cap="none" strike="noStrike">
                <a:solidFill>
                  <a:schemeClr val="dk2"/>
                </a:solidFill>
                <a:latin typeface="Arial"/>
                <a:ea typeface="Arial"/>
                <a:cs typeface="Arial"/>
                <a:sym typeface="Arial"/>
              </a:rPr>
              <a:t>Document 2 and Query = 0.471</a:t>
            </a:r>
            <a:endParaRPr b="0" i="0" sz="1300" u="none" cap="none" strike="noStrike">
              <a:solidFill>
                <a:schemeClr val="dk2"/>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300"/>
              <a:buFont typeface="Arial"/>
              <a:buNone/>
            </a:pPr>
            <a:r>
              <a:rPr b="0" i="0" lang="en" sz="1300" u="none" cap="none" strike="noStrike">
                <a:solidFill>
                  <a:schemeClr val="dk2"/>
                </a:solidFill>
                <a:latin typeface="Arial"/>
                <a:ea typeface="Arial"/>
                <a:cs typeface="Arial"/>
                <a:sym typeface="Arial"/>
              </a:rPr>
              <a:t>Document 3 and Query = 0.415</a:t>
            </a:r>
            <a:endParaRPr b="0" i="0" sz="13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Arial"/>
              <a:ea typeface="Arial"/>
              <a:cs typeface="Arial"/>
              <a:sym typeface="Arial"/>
            </a:endParaRPr>
          </a:p>
          <a:p>
            <a:pPr indent="-317500" lvl="0" marL="457200" marR="0" rtl="0" algn="l">
              <a:lnSpc>
                <a:spcPct val="100000"/>
              </a:lnSpc>
              <a:spcBef>
                <a:spcPts val="0"/>
              </a:spcBef>
              <a:spcAft>
                <a:spcPts val="0"/>
              </a:spcAft>
              <a:buClr>
                <a:srgbClr val="FF0000"/>
              </a:buClr>
              <a:buSzPts val="1400"/>
              <a:buFont typeface="Arial"/>
              <a:buChar char="●"/>
            </a:pPr>
            <a:r>
              <a:rPr b="1" i="0" lang="en" sz="1400" u="none" cap="none" strike="noStrike">
                <a:solidFill>
                  <a:srgbClr val="FF0000"/>
                </a:solidFill>
                <a:latin typeface="Arial"/>
                <a:ea typeface="Arial"/>
                <a:cs typeface="Arial"/>
                <a:sym typeface="Arial"/>
              </a:rPr>
              <a:t>Document 2</a:t>
            </a:r>
            <a:r>
              <a:rPr b="0" i="0" lang="en" sz="1400" u="none" cap="none" strike="noStrike">
                <a:solidFill>
                  <a:srgbClr val="FF0000"/>
                </a:solidFill>
                <a:latin typeface="Arial"/>
                <a:ea typeface="Arial"/>
                <a:cs typeface="Arial"/>
                <a:sym typeface="Arial"/>
              </a:rPr>
              <a:t> has the highest cosine similarity with the query, indicating it is the most relevant document to the query "information retrieval model."</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ph idx="1" type="body"/>
          </p:nvPr>
        </p:nvSpPr>
        <p:spPr>
          <a:xfrm>
            <a:off x="311700" y="4666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935"/>
              <a:buFont typeface="Arial"/>
              <a:buNone/>
            </a:pPr>
            <a:r>
              <a:rPr b="1" lang="en" sz="1505">
                <a:solidFill>
                  <a:schemeClr val="dk1"/>
                </a:solidFill>
              </a:rPr>
              <a:t>Advantages</a:t>
            </a:r>
            <a:endParaRPr b="1" sz="1505">
              <a:solidFill>
                <a:schemeClr val="dk1"/>
              </a:solidFill>
            </a:endParaRPr>
          </a:p>
          <a:p>
            <a:pPr indent="-313372" lvl="0" marL="457200" rtl="0" algn="l">
              <a:lnSpc>
                <a:spcPct val="95000"/>
              </a:lnSpc>
              <a:spcBef>
                <a:spcPts val="1200"/>
              </a:spcBef>
              <a:spcAft>
                <a:spcPts val="0"/>
              </a:spcAft>
              <a:buClr>
                <a:schemeClr val="dk1"/>
              </a:buClr>
              <a:buSzPts val="1335"/>
              <a:buAutoNum type="arabicPeriod"/>
            </a:pPr>
            <a:r>
              <a:rPr b="1" lang="en" sz="1335">
                <a:solidFill>
                  <a:schemeClr val="dk1"/>
                </a:solidFill>
              </a:rPr>
              <a:t>Flexibility</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Handles partial matches and degrees of relevance through cosine similarity scores.</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Can rank documents based on relevance rather than just binary (relevant or not).</a:t>
            </a:r>
            <a:endParaRPr sz="1335">
              <a:solidFill>
                <a:schemeClr val="dk1"/>
              </a:solidFill>
            </a:endParaRPr>
          </a:p>
          <a:p>
            <a:pPr indent="-313372" lvl="0" marL="457200" rtl="0" algn="l">
              <a:lnSpc>
                <a:spcPct val="95000"/>
              </a:lnSpc>
              <a:spcBef>
                <a:spcPts val="0"/>
              </a:spcBef>
              <a:spcAft>
                <a:spcPts val="0"/>
              </a:spcAft>
              <a:buClr>
                <a:schemeClr val="dk1"/>
              </a:buClr>
              <a:buSzPts val="1335"/>
              <a:buAutoNum type="arabicPeriod"/>
            </a:pPr>
            <a:r>
              <a:rPr b="1" lang="en" sz="1335">
                <a:solidFill>
                  <a:schemeClr val="dk1"/>
                </a:solidFill>
              </a:rPr>
              <a:t>Term Weighting</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Considers the importance of terms in both documents and queries, using TF-IDF to distinguish between frequent and important terms.</a:t>
            </a:r>
            <a:endParaRPr sz="1335">
              <a:solidFill>
                <a:schemeClr val="dk1"/>
              </a:solidFill>
            </a:endParaRPr>
          </a:p>
          <a:p>
            <a:pPr indent="-313372" lvl="0" marL="457200" rtl="0" algn="l">
              <a:lnSpc>
                <a:spcPct val="95000"/>
              </a:lnSpc>
              <a:spcBef>
                <a:spcPts val="0"/>
              </a:spcBef>
              <a:spcAft>
                <a:spcPts val="0"/>
              </a:spcAft>
              <a:buClr>
                <a:schemeClr val="dk1"/>
              </a:buClr>
              <a:buSzPts val="1335"/>
              <a:buAutoNum type="arabicPeriod"/>
            </a:pPr>
            <a:r>
              <a:rPr b="1" lang="en" sz="1335">
                <a:solidFill>
                  <a:schemeClr val="dk1"/>
                </a:solidFill>
              </a:rPr>
              <a:t>Efficiency</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Efficient retrieval using precomputed document vectors and fast cosine similarity calculations.</a:t>
            </a:r>
            <a:endParaRPr sz="1335">
              <a:solidFill>
                <a:schemeClr val="dk1"/>
              </a:solidFill>
            </a:endParaRPr>
          </a:p>
          <a:p>
            <a:pPr indent="0" lvl="0" marL="0" rtl="0" algn="l">
              <a:lnSpc>
                <a:spcPct val="95000"/>
              </a:lnSpc>
              <a:spcBef>
                <a:spcPts val="1400"/>
              </a:spcBef>
              <a:spcAft>
                <a:spcPts val="0"/>
              </a:spcAft>
              <a:buClr>
                <a:schemeClr val="dk1"/>
              </a:buClr>
              <a:buSzPts val="935"/>
              <a:buFont typeface="Arial"/>
              <a:buNone/>
            </a:pPr>
            <a:r>
              <a:rPr b="1" lang="en" sz="1505">
                <a:solidFill>
                  <a:schemeClr val="dk1"/>
                </a:solidFill>
              </a:rPr>
              <a:t>Disadvantages</a:t>
            </a:r>
            <a:endParaRPr b="1" sz="1505">
              <a:solidFill>
                <a:schemeClr val="dk1"/>
              </a:solidFill>
            </a:endParaRPr>
          </a:p>
          <a:p>
            <a:pPr indent="-313372" lvl="0" marL="457200" rtl="0" algn="l">
              <a:lnSpc>
                <a:spcPct val="95000"/>
              </a:lnSpc>
              <a:spcBef>
                <a:spcPts val="1200"/>
              </a:spcBef>
              <a:spcAft>
                <a:spcPts val="0"/>
              </a:spcAft>
              <a:buClr>
                <a:schemeClr val="dk1"/>
              </a:buClr>
              <a:buSzPts val="1335"/>
              <a:buAutoNum type="arabicPeriod"/>
            </a:pPr>
            <a:r>
              <a:rPr b="1" lang="en" sz="1335">
                <a:solidFill>
                  <a:schemeClr val="dk1"/>
                </a:solidFill>
              </a:rPr>
              <a:t>Curse of Dimensionality</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As the number of unique terms (dimensions) increases, the vector space becomes sparse and computation-intensive.</a:t>
            </a:r>
            <a:endParaRPr sz="1335">
              <a:solidFill>
                <a:schemeClr val="dk1"/>
              </a:solidFill>
            </a:endParaRPr>
          </a:p>
          <a:p>
            <a:pPr indent="-313372" lvl="0" marL="457200" rtl="0" algn="l">
              <a:lnSpc>
                <a:spcPct val="95000"/>
              </a:lnSpc>
              <a:spcBef>
                <a:spcPts val="0"/>
              </a:spcBef>
              <a:spcAft>
                <a:spcPts val="0"/>
              </a:spcAft>
              <a:buClr>
                <a:schemeClr val="dk1"/>
              </a:buClr>
              <a:buSzPts val="1335"/>
              <a:buAutoNum type="arabicPeriod"/>
            </a:pPr>
            <a:r>
              <a:rPr b="1" lang="en" sz="1335">
                <a:solidFill>
                  <a:schemeClr val="dk1"/>
                </a:solidFill>
              </a:rPr>
              <a:t>Handling Synonyms and Polysemy</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Relies on exact term matching unless expanded with techniques like query expansion or semantic analysis.</a:t>
            </a:r>
            <a:endParaRPr sz="1335">
              <a:solidFill>
                <a:schemeClr val="dk1"/>
              </a:solidFill>
            </a:endParaRPr>
          </a:p>
          <a:p>
            <a:pPr indent="-313372" lvl="0" marL="457200" rtl="0" algn="l">
              <a:lnSpc>
                <a:spcPct val="95000"/>
              </a:lnSpc>
              <a:spcBef>
                <a:spcPts val="0"/>
              </a:spcBef>
              <a:spcAft>
                <a:spcPts val="0"/>
              </a:spcAft>
              <a:buClr>
                <a:schemeClr val="dk1"/>
              </a:buClr>
              <a:buSzPts val="1335"/>
              <a:buAutoNum type="arabicPeriod"/>
            </a:pPr>
            <a:r>
              <a:rPr b="1" lang="en" sz="1335">
                <a:solidFill>
                  <a:schemeClr val="dk1"/>
                </a:solidFill>
              </a:rPr>
              <a:t>Scalability</a:t>
            </a:r>
            <a:r>
              <a:rPr lang="en" sz="1335">
                <a:solidFill>
                  <a:schemeClr val="dk1"/>
                </a:solidFill>
              </a:rPr>
              <a:t>:</a:t>
            </a:r>
            <a:endParaRPr sz="1335">
              <a:solidFill>
                <a:schemeClr val="dk1"/>
              </a:solidFill>
            </a:endParaRPr>
          </a:p>
          <a:p>
            <a:pPr indent="-313372" lvl="1" marL="914400" rtl="0" algn="l">
              <a:lnSpc>
                <a:spcPct val="95000"/>
              </a:lnSpc>
              <a:spcBef>
                <a:spcPts val="0"/>
              </a:spcBef>
              <a:spcAft>
                <a:spcPts val="0"/>
              </a:spcAft>
              <a:buClr>
                <a:schemeClr val="dk1"/>
              </a:buClr>
              <a:buSzPts val="1335"/>
              <a:buChar char="○"/>
            </a:pPr>
            <a:r>
              <a:rPr lang="en" sz="1335">
                <a:solidFill>
                  <a:schemeClr val="dk1"/>
                </a:solidFill>
              </a:rPr>
              <a:t>Scaling to large document collections and queries can pose challenges due to the computational requirements of vector operations.</a:t>
            </a:r>
            <a:endParaRPr sz="1335">
              <a:solidFill>
                <a:schemeClr val="dk1"/>
              </a:solidFill>
            </a:endParaRPr>
          </a:p>
          <a:p>
            <a:pPr indent="0" lvl="0" marL="0" rtl="0" algn="l">
              <a:lnSpc>
                <a:spcPct val="95000"/>
              </a:lnSpc>
              <a:spcBef>
                <a:spcPts val="1200"/>
              </a:spcBef>
              <a:spcAft>
                <a:spcPts val="1200"/>
              </a:spcAft>
              <a:buSzPts val="935"/>
              <a:buNone/>
            </a:pPr>
            <a:r>
              <a:t/>
            </a:r>
            <a:endParaRPr sz="1929"/>
          </a:p>
        </p:txBody>
      </p:sp>
      <p:sp>
        <p:nvSpPr>
          <p:cNvPr id="471" name="Google Shape;471;p50"/>
          <p:cNvSpPr txBox="1"/>
          <p:nvPr/>
        </p:nvSpPr>
        <p:spPr>
          <a:xfrm>
            <a:off x="1785350" y="34025"/>
            <a:ext cx="6291300" cy="28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Vector Space Model : Advantages and Disadvantages</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 Vector Space Model</a:t>
            </a:r>
            <a:endParaRPr/>
          </a:p>
        </p:txBody>
      </p:sp>
      <p:pic>
        <p:nvPicPr>
          <p:cNvPr id="477" name="Google Shape;477;p51"/>
          <p:cNvPicPr preferRelativeResize="0"/>
          <p:nvPr/>
        </p:nvPicPr>
        <p:blipFill rotWithShape="1">
          <a:blip r:embed="rId3">
            <a:alphaModFix/>
          </a:blip>
          <a:srcRect b="0" l="0" r="0" t="0"/>
          <a:stretch/>
        </p:blipFill>
        <p:spPr>
          <a:xfrm>
            <a:off x="1133875" y="960676"/>
            <a:ext cx="6553200" cy="2201575"/>
          </a:xfrm>
          <a:prstGeom prst="rect">
            <a:avLst/>
          </a:prstGeom>
          <a:noFill/>
          <a:ln>
            <a:noFill/>
          </a:ln>
        </p:spPr>
      </p:pic>
      <p:pic>
        <p:nvPicPr>
          <p:cNvPr id="478" name="Google Shape;478;p51"/>
          <p:cNvPicPr preferRelativeResize="0"/>
          <p:nvPr/>
        </p:nvPicPr>
        <p:blipFill rotWithShape="1">
          <a:blip r:embed="rId4">
            <a:alphaModFix/>
          </a:blip>
          <a:srcRect b="0" l="0" r="0" t="0"/>
          <a:stretch/>
        </p:blipFill>
        <p:spPr>
          <a:xfrm>
            <a:off x="2848813" y="3296988"/>
            <a:ext cx="2867025" cy="101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84" name="Google Shape;484;p52"/>
          <p:cNvPicPr preferRelativeResize="0"/>
          <p:nvPr/>
        </p:nvPicPr>
        <p:blipFill rotWithShape="1">
          <a:blip r:embed="rId3">
            <a:alphaModFix/>
          </a:blip>
          <a:srcRect b="0" l="0" r="0" t="0"/>
          <a:stretch/>
        </p:blipFill>
        <p:spPr>
          <a:xfrm>
            <a:off x="0" y="839665"/>
            <a:ext cx="9144000" cy="3464169"/>
          </a:xfrm>
          <a:prstGeom prst="rect">
            <a:avLst/>
          </a:prstGeom>
          <a:noFill/>
          <a:ln>
            <a:noFill/>
          </a:ln>
        </p:spPr>
      </p:pic>
      <p:sp>
        <p:nvSpPr>
          <p:cNvPr id="485" name="Google Shape;485;p52"/>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Probabilistic IR Models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53"/>
          <p:cNvPicPr preferRelativeResize="0"/>
          <p:nvPr/>
        </p:nvPicPr>
        <p:blipFill rotWithShape="1">
          <a:blip r:embed="rId3">
            <a:alphaModFix/>
          </a:blip>
          <a:srcRect b="0" l="0" r="0" t="0"/>
          <a:stretch/>
        </p:blipFill>
        <p:spPr>
          <a:xfrm>
            <a:off x="452438" y="319088"/>
            <a:ext cx="8239125" cy="4505325"/>
          </a:xfrm>
          <a:prstGeom prst="rect">
            <a:avLst/>
          </a:prstGeom>
          <a:noFill/>
          <a:ln>
            <a:noFill/>
          </a:ln>
        </p:spPr>
      </p:pic>
      <p:sp>
        <p:nvSpPr>
          <p:cNvPr id="491" name="Google Shape;491;p53"/>
          <p:cNvSpPr txBox="1"/>
          <p:nvPr/>
        </p:nvSpPr>
        <p:spPr>
          <a:xfrm>
            <a:off x="875500" y="4795900"/>
            <a:ext cx="69054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  a: doc is relevant and a bar : a document is not relevant</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6"/>
          <p:cNvSpPr txBox="1"/>
          <p:nvPr>
            <p:ph type="title"/>
          </p:nvPr>
        </p:nvSpPr>
        <p:spPr>
          <a:xfrm>
            <a:off x="219450" y="-76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t>Formal Characterization of IR Models</a:t>
            </a:r>
            <a:endParaRPr b="1" sz="2000"/>
          </a:p>
          <a:p>
            <a:pPr indent="0" lvl="0" marL="0" rtl="0" algn="l">
              <a:lnSpc>
                <a:spcPct val="100000"/>
              </a:lnSpc>
              <a:spcBef>
                <a:spcPts val="0"/>
              </a:spcBef>
              <a:spcAft>
                <a:spcPts val="0"/>
              </a:spcAft>
              <a:buSzPts val="2800"/>
              <a:buNone/>
            </a:pPr>
            <a:r>
              <a:t/>
            </a:r>
            <a:endParaRPr sz="2000"/>
          </a:p>
        </p:txBody>
      </p:sp>
      <p:sp>
        <p:nvSpPr>
          <p:cNvPr id="88" name="Google Shape;88;p6"/>
          <p:cNvSpPr txBox="1"/>
          <p:nvPr>
            <p:ph idx="1" type="body"/>
          </p:nvPr>
        </p:nvSpPr>
        <p:spPr>
          <a:xfrm>
            <a:off x="153300" y="3156650"/>
            <a:ext cx="8914500" cy="2491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SzPts val="1800"/>
              <a:buNone/>
            </a:pPr>
            <a:r>
              <a:t/>
            </a:r>
            <a:endParaRPr sz="1500">
              <a:solidFill>
                <a:schemeClr val="dk1"/>
              </a:solidFill>
            </a:endParaRPr>
          </a:p>
          <a:p>
            <a:pPr indent="0" lvl="0" marL="0" rtl="0" algn="l">
              <a:lnSpc>
                <a:spcPct val="115000"/>
              </a:lnSpc>
              <a:spcBef>
                <a:spcPts val="1200"/>
              </a:spcBef>
              <a:spcAft>
                <a:spcPts val="1200"/>
              </a:spcAft>
              <a:buSzPts val="1800"/>
              <a:buNone/>
            </a:pPr>
            <a:r>
              <a:t/>
            </a:r>
            <a:endParaRPr sz="1500"/>
          </a:p>
        </p:txBody>
      </p:sp>
      <p:pic>
        <p:nvPicPr>
          <p:cNvPr id="89" name="Google Shape;89;p6"/>
          <p:cNvPicPr preferRelativeResize="0"/>
          <p:nvPr/>
        </p:nvPicPr>
        <p:blipFill rotWithShape="1">
          <a:blip r:embed="rId3">
            <a:alphaModFix/>
          </a:blip>
          <a:srcRect b="0" l="0" r="0" t="0"/>
          <a:stretch/>
        </p:blipFill>
        <p:spPr>
          <a:xfrm>
            <a:off x="152400" y="960788"/>
            <a:ext cx="9144001" cy="35267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4"/>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Log of Odds Ratio</a:t>
            </a:r>
            <a:endParaRPr/>
          </a:p>
        </p:txBody>
      </p:sp>
      <p:pic>
        <p:nvPicPr>
          <p:cNvPr id="497" name="Google Shape;497;p54"/>
          <p:cNvPicPr preferRelativeResize="0"/>
          <p:nvPr/>
        </p:nvPicPr>
        <p:blipFill rotWithShape="1">
          <a:blip r:embed="rId3">
            <a:alphaModFix/>
          </a:blip>
          <a:srcRect b="0" l="0" r="0" t="0"/>
          <a:stretch/>
        </p:blipFill>
        <p:spPr>
          <a:xfrm>
            <a:off x="1235675" y="691625"/>
            <a:ext cx="6672650" cy="4451876"/>
          </a:xfrm>
          <a:prstGeom prst="rect">
            <a:avLst/>
          </a:prstGeom>
          <a:noFill/>
          <a:ln>
            <a:noFill/>
          </a:ln>
        </p:spPr>
      </p:pic>
      <p:sp>
        <p:nvSpPr>
          <p:cNvPr id="498" name="Google Shape;498;p54"/>
          <p:cNvSpPr txBox="1"/>
          <p:nvPr/>
        </p:nvSpPr>
        <p:spPr>
          <a:xfrm>
            <a:off x="3241825" y="0"/>
            <a:ext cx="57360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X is probability. logit(x)= prob of observed / prob of not observed</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55"/>
          <p:cNvPicPr preferRelativeResize="0"/>
          <p:nvPr/>
        </p:nvPicPr>
        <p:blipFill rotWithShape="1">
          <a:blip r:embed="rId3">
            <a:alphaModFix/>
          </a:blip>
          <a:srcRect b="0" l="0" r="0" t="0"/>
          <a:stretch/>
        </p:blipFill>
        <p:spPr>
          <a:xfrm>
            <a:off x="504825" y="47625"/>
            <a:ext cx="8134350" cy="3500300"/>
          </a:xfrm>
          <a:prstGeom prst="rect">
            <a:avLst/>
          </a:prstGeom>
          <a:noFill/>
          <a:ln>
            <a:noFill/>
          </a:ln>
        </p:spPr>
      </p:pic>
      <p:sp>
        <p:nvSpPr>
          <p:cNvPr id="504" name="Google Shape;504;p55"/>
          <p:cNvSpPr txBox="1"/>
          <p:nvPr/>
        </p:nvSpPr>
        <p:spPr>
          <a:xfrm>
            <a:off x="404925" y="3592100"/>
            <a:ext cx="7857600" cy="116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Initially user gives the query say (k1,k2)</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IR system retrieves a set of documents say D1 to D5.</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User will click on the document if he fills that it may be relevant. </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He will not click the doc if he fills that it may not be relevant.</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However it does not mean that if he don't click the doc, it is completely irrelevant document. Or if he clicks it is relevant.</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Here we need to calculate prior prob and likelihood</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56"/>
          <p:cNvPicPr preferRelativeResize="0"/>
          <p:nvPr/>
        </p:nvPicPr>
        <p:blipFill rotWithShape="1">
          <a:blip r:embed="rId3">
            <a:alphaModFix/>
          </a:blip>
          <a:srcRect b="0" l="0" r="0" t="0"/>
          <a:stretch/>
        </p:blipFill>
        <p:spPr>
          <a:xfrm>
            <a:off x="504825" y="47625"/>
            <a:ext cx="8134350" cy="5048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57"/>
          <p:cNvPicPr preferRelativeResize="0"/>
          <p:nvPr/>
        </p:nvPicPr>
        <p:blipFill rotWithShape="1">
          <a:blip r:embed="rId3">
            <a:alphaModFix/>
          </a:blip>
          <a:srcRect b="0" l="0" r="0" t="0"/>
          <a:stretch/>
        </p:blipFill>
        <p:spPr>
          <a:xfrm>
            <a:off x="-727150" y="51013"/>
            <a:ext cx="7106524" cy="5143500"/>
          </a:xfrm>
          <a:prstGeom prst="rect">
            <a:avLst/>
          </a:prstGeom>
          <a:noFill/>
          <a:ln>
            <a:noFill/>
          </a:ln>
        </p:spPr>
      </p:pic>
      <p:pic>
        <p:nvPicPr>
          <p:cNvPr id="515" name="Google Shape;515;p57"/>
          <p:cNvPicPr preferRelativeResize="0"/>
          <p:nvPr/>
        </p:nvPicPr>
        <p:blipFill rotWithShape="1">
          <a:blip r:embed="rId4">
            <a:alphaModFix/>
          </a:blip>
          <a:srcRect b="0" l="0" r="0" t="0"/>
          <a:stretch/>
        </p:blipFill>
        <p:spPr>
          <a:xfrm>
            <a:off x="4761825" y="2253925"/>
            <a:ext cx="4114850" cy="790575"/>
          </a:xfrm>
          <a:prstGeom prst="rect">
            <a:avLst/>
          </a:prstGeom>
          <a:noFill/>
          <a:ln>
            <a:noFill/>
          </a:ln>
        </p:spPr>
      </p:pic>
      <p:pic>
        <p:nvPicPr>
          <p:cNvPr id="516" name="Google Shape;516;p57"/>
          <p:cNvPicPr preferRelativeResize="0"/>
          <p:nvPr/>
        </p:nvPicPr>
        <p:blipFill rotWithShape="1">
          <a:blip r:embed="rId5">
            <a:alphaModFix/>
          </a:blip>
          <a:srcRect b="0" l="0" r="0" t="0"/>
          <a:stretch/>
        </p:blipFill>
        <p:spPr>
          <a:xfrm>
            <a:off x="4552000" y="4665675"/>
            <a:ext cx="4490849" cy="528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58"/>
          <p:cNvPicPr preferRelativeResize="0"/>
          <p:nvPr/>
        </p:nvPicPr>
        <p:blipFill rotWithShape="1">
          <a:blip r:embed="rId3">
            <a:alphaModFix/>
          </a:blip>
          <a:srcRect b="0" l="0" r="0" t="0"/>
          <a:stretch/>
        </p:blipFill>
        <p:spPr>
          <a:xfrm>
            <a:off x="0" y="56900"/>
            <a:ext cx="9144000" cy="4214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9"/>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120"/>
              <a:t>Expression for Ranking Computations in Probabilistic IR Models:</a:t>
            </a:r>
            <a:endParaRPr sz="2120"/>
          </a:p>
        </p:txBody>
      </p:sp>
      <p:pic>
        <p:nvPicPr>
          <p:cNvPr id="527" name="Google Shape;527;p59"/>
          <p:cNvPicPr preferRelativeResize="0"/>
          <p:nvPr/>
        </p:nvPicPr>
        <p:blipFill rotWithShape="1">
          <a:blip r:embed="rId3">
            <a:alphaModFix/>
          </a:blip>
          <a:srcRect b="0" l="0" r="0" t="0"/>
          <a:stretch/>
        </p:blipFill>
        <p:spPr>
          <a:xfrm>
            <a:off x="417325" y="466675"/>
            <a:ext cx="8456225" cy="1204700"/>
          </a:xfrm>
          <a:prstGeom prst="rect">
            <a:avLst/>
          </a:prstGeom>
          <a:noFill/>
          <a:ln>
            <a:noFill/>
          </a:ln>
        </p:spPr>
      </p:pic>
      <p:sp>
        <p:nvSpPr>
          <p:cNvPr id="528" name="Google Shape;528;p59"/>
          <p:cNvSpPr txBox="1"/>
          <p:nvPr/>
        </p:nvSpPr>
        <p:spPr>
          <a:xfrm>
            <a:off x="503400" y="1657350"/>
            <a:ext cx="7003800" cy="11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W</a:t>
            </a:r>
            <a:r>
              <a:rPr b="0" i="0" lang="en" sz="1200" u="none" cap="none" strike="noStrike">
                <a:solidFill>
                  <a:schemeClr val="dk1"/>
                </a:solidFill>
                <a:latin typeface="Arial"/>
                <a:ea typeface="Arial"/>
                <a:cs typeface="Arial"/>
                <a:sym typeface="Arial"/>
              </a:rPr>
              <a:t>i,q</a:t>
            </a:r>
            <a:r>
              <a:rPr b="0" i="0" lang="en" sz="1800" u="none" cap="none" strike="noStrike">
                <a:solidFill>
                  <a:schemeClr val="dk1"/>
                </a:solidFill>
                <a:latin typeface="Arial"/>
                <a:ea typeface="Arial"/>
                <a:cs typeface="Arial"/>
                <a:sym typeface="Arial"/>
              </a:rPr>
              <a:t>=weight factor of a term w.r.t query</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W</a:t>
            </a:r>
            <a:r>
              <a:rPr b="0" i="0" lang="en" sz="1200" u="none" cap="none" strike="noStrike">
                <a:solidFill>
                  <a:schemeClr val="dk1"/>
                </a:solidFill>
                <a:latin typeface="Arial"/>
                <a:ea typeface="Arial"/>
                <a:cs typeface="Arial"/>
                <a:sym typeface="Arial"/>
              </a:rPr>
              <a:t>i,j</a:t>
            </a:r>
            <a:r>
              <a:rPr b="0" i="0" lang="en" sz="1800" u="none" cap="none" strike="noStrike">
                <a:solidFill>
                  <a:schemeClr val="dk1"/>
                </a:solidFill>
                <a:latin typeface="Arial"/>
                <a:ea typeface="Arial"/>
                <a:cs typeface="Arial"/>
                <a:sym typeface="Arial"/>
              </a:rPr>
              <a:t> = weight factor of a term w.r.t document dj</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These weight factors are binary in nature.</a:t>
            </a:r>
            <a:endParaRPr b="0" i="0" sz="1800" u="none" cap="none" strike="noStrike">
              <a:solidFill>
                <a:schemeClr val="dk1"/>
              </a:solidFill>
              <a:latin typeface="Arial"/>
              <a:ea typeface="Arial"/>
              <a:cs typeface="Arial"/>
              <a:sym typeface="Arial"/>
            </a:endParaRPr>
          </a:p>
        </p:txBody>
      </p:sp>
      <p:pic>
        <p:nvPicPr>
          <p:cNvPr id="529" name="Google Shape;529;p59"/>
          <p:cNvPicPr preferRelativeResize="0"/>
          <p:nvPr/>
        </p:nvPicPr>
        <p:blipFill rotWithShape="1">
          <a:blip r:embed="rId4">
            <a:alphaModFix/>
          </a:blip>
          <a:srcRect b="0" l="0" r="0" t="0"/>
          <a:stretch/>
        </p:blipFill>
        <p:spPr>
          <a:xfrm>
            <a:off x="429150" y="3090275"/>
            <a:ext cx="8520598" cy="952650"/>
          </a:xfrm>
          <a:prstGeom prst="rect">
            <a:avLst/>
          </a:prstGeom>
          <a:noFill/>
          <a:ln>
            <a:noFill/>
          </a:ln>
        </p:spPr>
      </p:pic>
      <p:cxnSp>
        <p:nvCxnSpPr>
          <p:cNvPr id="530" name="Google Shape;530;p59"/>
          <p:cNvCxnSpPr>
            <a:stCxn id="527" idx="0"/>
          </p:cNvCxnSpPr>
          <p:nvPr/>
        </p:nvCxnSpPr>
        <p:spPr>
          <a:xfrm rot="10800000">
            <a:off x="4199938" y="459175"/>
            <a:ext cx="445500" cy="7500"/>
          </a:xfrm>
          <a:prstGeom prst="straightConnector1">
            <a:avLst/>
          </a:prstGeom>
          <a:noFill/>
          <a:ln cap="flat" cmpd="sng" w="9525">
            <a:solidFill>
              <a:schemeClr val="dk2"/>
            </a:solidFill>
            <a:prstDash val="solid"/>
            <a:round/>
            <a:headEnd len="sm" w="sm" type="none"/>
            <a:tailEnd len="sm" w="sm" type="none"/>
          </a:ln>
        </p:spPr>
      </p:cxnSp>
      <p:cxnSp>
        <p:nvCxnSpPr>
          <p:cNvPr id="531" name="Google Shape;531;p59"/>
          <p:cNvCxnSpPr/>
          <p:nvPr/>
        </p:nvCxnSpPr>
        <p:spPr>
          <a:xfrm>
            <a:off x="4225325" y="484600"/>
            <a:ext cx="0" cy="833100"/>
          </a:xfrm>
          <a:prstGeom prst="straightConnector1">
            <a:avLst/>
          </a:prstGeom>
          <a:noFill/>
          <a:ln cap="flat" cmpd="sng" w="9525">
            <a:solidFill>
              <a:schemeClr val="dk2"/>
            </a:solidFill>
            <a:prstDash val="solid"/>
            <a:round/>
            <a:headEnd len="sm" w="sm" type="none"/>
            <a:tailEnd len="sm" w="sm" type="none"/>
          </a:ln>
        </p:spPr>
      </p:cxnSp>
      <p:cxnSp>
        <p:nvCxnSpPr>
          <p:cNvPr id="532" name="Google Shape;532;p59"/>
          <p:cNvCxnSpPr/>
          <p:nvPr/>
        </p:nvCxnSpPr>
        <p:spPr>
          <a:xfrm rot="10800000">
            <a:off x="4199938" y="1297375"/>
            <a:ext cx="445500" cy="7500"/>
          </a:xfrm>
          <a:prstGeom prst="straightConnector1">
            <a:avLst/>
          </a:prstGeom>
          <a:noFill/>
          <a:ln cap="flat" cmpd="sng" w="9525">
            <a:solidFill>
              <a:schemeClr val="dk2"/>
            </a:solidFill>
            <a:prstDash val="solid"/>
            <a:round/>
            <a:headEnd len="sm" w="sm" type="none"/>
            <a:tailEnd len="sm" w="sm" type="none"/>
          </a:ln>
        </p:spPr>
      </p:cxnSp>
      <p:cxnSp>
        <p:nvCxnSpPr>
          <p:cNvPr id="533" name="Google Shape;533;p59"/>
          <p:cNvCxnSpPr/>
          <p:nvPr/>
        </p:nvCxnSpPr>
        <p:spPr>
          <a:xfrm rot="10800000">
            <a:off x="8568538" y="459175"/>
            <a:ext cx="445500" cy="7500"/>
          </a:xfrm>
          <a:prstGeom prst="straightConnector1">
            <a:avLst/>
          </a:prstGeom>
          <a:noFill/>
          <a:ln cap="flat" cmpd="sng" w="9525">
            <a:solidFill>
              <a:schemeClr val="dk2"/>
            </a:solidFill>
            <a:prstDash val="solid"/>
            <a:round/>
            <a:headEnd len="sm" w="sm" type="none"/>
            <a:tailEnd len="sm" w="sm" type="none"/>
          </a:ln>
        </p:spPr>
      </p:cxnSp>
      <p:cxnSp>
        <p:nvCxnSpPr>
          <p:cNvPr id="534" name="Google Shape;534;p59"/>
          <p:cNvCxnSpPr/>
          <p:nvPr/>
        </p:nvCxnSpPr>
        <p:spPr>
          <a:xfrm rot="10800000">
            <a:off x="8492338" y="1373575"/>
            <a:ext cx="445500" cy="7500"/>
          </a:xfrm>
          <a:prstGeom prst="straightConnector1">
            <a:avLst/>
          </a:prstGeom>
          <a:noFill/>
          <a:ln cap="flat" cmpd="sng" w="9525">
            <a:solidFill>
              <a:schemeClr val="dk2"/>
            </a:solidFill>
            <a:prstDash val="solid"/>
            <a:round/>
            <a:headEnd len="sm" w="sm" type="none"/>
            <a:tailEnd len="sm" w="sm" type="none"/>
          </a:ln>
        </p:spPr>
      </p:cxnSp>
      <p:cxnSp>
        <p:nvCxnSpPr>
          <p:cNvPr id="535" name="Google Shape;535;p59"/>
          <p:cNvCxnSpPr/>
          <p:nvPr/>
        </p:nvCxnSpPr>
        <p:spPr>
          <a:xfrm flipH="1">
            <a:off x="8994725" y="484600"/>
            <a:ext cx="31200" cy="926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0"/>
          <p:cNvPicPr preferRelativeResize="0"/>
          <p:nvPr/>
        </p:nvPicPr>
        <p:blipFill rotWithShape="1">
          <a:blip r:embed="rId3">
            <a:alphaModFix/>
          </a:blip>
          <a:srcRect b="0" l="0" r="0" t="0"/>
          <a:stretch/>
        </p:blipFill>
        <p:spPr>
          <a:xfrm>
            <a:off x="404813" y="3033925"/>
            <a:ext cx="8334375" cy="1984700"/>
          </a:xfrm>
          <a:prstGeom prst="rect">
            <a:avLst/>
          </a:prstGeom>
          <a:noFill/>
          <a:ln>
            <a:noFill/>
          </a:ln>
        </p:spPr>
      </p:pic>
      <p:pic>
        <p:nvPicPr>
          <p:cNvPr id="541" name="Google Shape;541;p60"/>
          <p:cNvPicPr preferRelativeResize="0"/>
          <p:nvPr/>
        </p:nvPicPr>
        <p:blipFill rotWithShape="1">
          <a:blip r:embed="rId4">
            <a:alphaModFix/>
          </a:blip>
          <a:srcRect b="0" l="0" r="0" t="0"/>
          <a:stretch/>
        </p:blipFill>
        <p:spPr>
          <a:xfrm>
            <a:off x="180063" y="67388"/>
            <a:ext cx="3552825" cy="2447925"/>
          </a:xfrm>
          <a:prstGeom prst="rect">
            <a:avLst/>
          </a:prstGeom>
          <a:noFill/>
          <a:ln>
            <a:noFill/>
          </a:ln>
        </p:spPr>
      </p:pic>
      <p:pic>
        <p:nvPicPr>
          <p:cNvPr id="542" name="Google Shape;542;p60"/>
          <p:cNvPicPr preferRelativeResize="0"/>
          <p:nvPr/>
        </p:nvPicPr>
        <p:blipFill rotWithShape="1">
          <a:blip r:embed="rId5">
            <a:alphaModFix/>
          </a:blip>
          <a:srcRect b="0" l="0" r="0" t="0"/>
          <a:stretch/>
        </p:blipFill>
        <p:spPr>
          <a:xfrm>
            <a:off x="4322725" y="67400"/>
            <a:ext cx="4509575" cy="2342375"/>
          </a:xfrm>
          <a:prstGeom prst="rect">
            <a:avLst/>
          </a:prstGeom>
          <a:noFill/>
          <a:ln>
            <a:noFill/>
          </a:ln>
        </p:spPr>
      </p:pic>
      <p:sp>
        <p:nvSpPr>
          <p:cNvPr id="543" name="Google Shape;543;p60"/>
          <p:cNvSpPr txBox="1"/>
          <p:nvPr/>
        </p:nvSpPr>
        <p:spPr>
          <a:xfrm>
            <a:off x="404825" y="2515325"/>
            <a:ext cx="5517600" cy="30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Query Q=(K1,K2)</a:t>
            </a:r>
            <a:endParaRPr b="0"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Find  Sim( D1,Q) </a:t>
            </a:r>
            <a:endParaRPr b="0" i="0" sz="1500" u="none" cap="none" strike="noStrike">
              <a:solidFill>
                <a:schemeClr val="dk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61"/>
          <p:cNvPicPr preferRelativeResize="0"/>
          <p:nvPr/>
        </p:nvPicPr>
        <p:blipFill rotWithShape="1">
          <a:blip r:embed="rId3">
            <a:alphaModFix/>
          </a:blip>
          <a:srcRect b="0" l="0" r="0" t="0"/>
          <a:stretch/>
        </p:blipFill>
        <p:spPr>
          <a:xfrm>
            <a:off x="408075" y="2940725"/>
            <a:ext cx="8382625" cy="1435550"/>
          </a:xfrm>
          <a:prstGeom prst="rect">
            <a:avLst/>
          </a:prstGeom>
          <a:noFill/>
          <a:ln>
            <a:noFill/>
          </a:ln>
        </p:spPr>
      </p:pic>
      <p:pic>
        <p:nvPicPr>
          <p:cNvPr id="549" name="Google Shape;549;p61"/>
          <p:cNvPicPr preferRelativeResize="0"/>
          <p:nvPr/>
        </p:nvPicPr>
        <p:blipFill rotWithShape="1">
          <a:blip r:embed="rId4">
            <a:alphaModFix/>
          </a:blip>
          <a:srcRect b="0" l="0" r="0" t="0"/>
          <a:stretch/>
        </p:blipFill>
        <p:spPr>
          <a:xfrm>
            <a:off x="6204125" y="3069099"/>
            <a:ext cx="1188200" cy="357325"/>
          </a:xfrm>
          <a:prstGeom prst="rect">
            <a:avLst/>
          </a:prstGeom>
          <a:noFill/>
          <a:ln>
            <a:noFill/>
          </a:ln>
        </p:spPr>
      </p:pic>
      <p:pic>
        <p:nvPicPr>
          <p:cNvPr id="550" name="Google Shape;550;p61"/>
          <p:cNvPicPr preferRelativeResize="0"/>
          <p:nvPr/>
        </p:nvPicPr>
        <p:blipFill rotWithShape="1">
          <a:blip r:embed="rId5">
            <a:alphaModFix/>
          </a:blip>
          <a:srcRect b="0" l="0" r="0" t="0"/>
          <a:stretch/>
        </p:blipFill>
        <p:spPr>
          <a:xfrm>
            <a:off x="7752875" y="3124850"/>
            <a:ext cx="895350" cy="228600"/>
          </a:xfrm>
          <a:prstGeom prst="rect">
            <a:avLst/>
          </a:prstGeom>
          <a:noFill/>
          <a:ln>
            <a:noFill/>
          </a:ln>
        </p:spPr>
      </p:pic>
      <p:sp>
        <p:nvSpPr>
          <p:cNvPr id="551" name="Google Shape;551;p61"/>
          <p:cNvSpPr txBox="1"/>
          <p:nvPr/>
        </p:nvSpPr>
        <p:spPr>
          <a:xfrm>
            <a:off x="1016950" y="292625"/>
            <a:ext cx="7688700" cy="30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Query Q=(K1,K2)</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Find  Sim( D2,Q) ,Sim( D3,Q),Sim( D4,Q),Sim( D5,Q)   </a:t>
            </a:r>
            <a:endParaRPr b="0" i="0" sz="1800" u="none" cap="none" strike="noStrike">
              <a:solidFill>
                <a:schemeClr val="dk2"/>
              </a:solidFill>
              <a:latin typeface="Arial"/>
              <a:ea typeface="Arial"/>
              <a:cs typeface="Arial"/>
              <a:sym typeface="Arial"/>
            </a:endParaRPr>
          </a:p>
        </p:txBody>
      </p:sp>
      <p:pic>
        <p:nvPicPr>
          <p:cNvPr id="552" name="Google Shape;552;p61"/>
          <p:cNvPicPr preferRelativeResize="0"/>
          <p:nvPr/>
        </p:nvPicPr>
        <p:blipFill rotWithShape="1">
          <a:blip r:embed="rId6">
            <a:alphaModFix/>
          </a:blip>
          <a:srcRect b="0" l="0" r="0" t="0"/>
          <a:stretch/>
        </p:blipFill>
        <p:spPr>
          <a:xfrm>
            <a:off x="408075" y="1199950"/>
            <a:ext cx="8382625" cy="143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2"/>
          <p:cNvSpPr txBox="1"/>
          <p:nvPr>
            <p:ph type="title"/>
          </p:nvPr>
        </p:nvSpPr>
        <p:spPr>
          <a:xfrm>
            <a:off x="311700" y="597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61109"/>
              <a:buFont typeface="Arial"/>
              <a:buNone/>
            </a:pPr>
            <a:r>
              <a:rPr lang="en" sz="1800">
                <a:solidFill>
                  <a:schemeClr val="dk2"/>
                </a:solidFill>
              </a:rPr>
              <a:t>Find  Sim( D4,Q) ,Sim( D5,Q) </a:t>
            </a:r>
            <a:endParaRPr sz="1800">
              <a:solidFill>
                <a:schemeClr val="dk2"/>
              </a:solidFill>
            </a:endParaRPr>
          </a:p>
          <a:p>
            <a:pPr indent="0" lvl="0" marL="0" rtl="0" algn="l">
              <a:lnSpc>
                <a:spcPct val="100000"/>
              </a:lnSpc>
              <a:spcBef>
                <a:spcPts val="0"/>
              </a:spcBef>
              <a:spcAft>
                <a:spcPts val="0"/>
              </a:spcAft>
              <a:buSzPct val="111111"/>
              <a:buNone/>
            </a:pPr>
            <a:r>
              <a:t/>
            </a:r>
            <a:endParaRPr/>
          </a:p>
        </p:txBody>
      </p:sp>
      <p:sp>
        <p:nvSpPr>
          <p:cNvPr id="558" name="Google Shape;558;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59" name="Google Shape;559;p62"/>
          <p:cNvPicPr preferRelativeResize="0"/>
          <p:nvPr/>
        </p:nvPicPr>
        <p:blipFill rotWithShape="1">
          <a:blip r:embed="rId3">
            <a:alphaModFix/>
          </a:blip>
          <a:srcRect b="0" l="0" r="0" t="0"/>
          <a:stretch/>
        </p:blipFill>
        <p:spPr>
          <a:xfrm>
            <a:off x="0" y="544100"/>
            <a:ext cx="9144000" cy="2414125"/>
          </a:xfrm>
          <a:prstGeom prst="rect">
            <a:avLst/>
          </a:prstGeom>
          <a:noFill/>
          <a:ln>
            <a:noFill/>
          </a:ln>
        </p:spPr>
      </p:pic>
      <p:pic>
        <p:nvPicPr>
          <p:cNvPr id="560" name="Google Shape;560;p62"/>
          <p:cNvPicPr preferRelativeResize="0"/>
          <p:nvPr/>
        </p:nvPicPr>
        <p:blipFill rotWithShape="1">
          <a:blip r:embed="rId4">
            <a:alphaModFix/>
          </a:blip>
          <a:srcRect b="0" l="0" r="0" t="0"/>
          <a:stretch/>
        </p:blipFill>
        <p:spPr>
          <a:xfrm>
            <a:off x="406450" y="3257075"/>
            <a:ext cx="4099425" cy="1389500"/>
          </a:xfrm>
          <a:prstGeom prst="rect">
            <a:avLst/>
          </a:prstGeom>
          <a:noFill/>
          <a:ln>
            <a:noFill/>
          </a:ln>
        </p:spPr>
      </p:pic>
      <p:sp>
        <p:nvSpPr>
          <p:cNvPr id="561" name="Google Shape;561;p62"/>
          <p:cNvSpPr txBox="1"/>
          <p:nvPr/>
        </p:nvSpPr>
        <p:spPr>
          <a:xfrm>
            <a:off x="4946525" y="3536975"/>
            <a:ext cx="3677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Ranking: D2,D5,D4,D1,D3</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562" name="Google Shape;562;p62"/>
          <p:cNvPicPr preferRelativeResize="0"/>
          <p:nvPr/>
        </p:nvPicPr>
        <p:blipFill rotWithShape="1">
          <a:blip r:embed="rId5">
            <a:alphaModFix/>
          </a:blip>
          <a:srcRect b="0" l="0" r="0" t="0"/>
          <a:stretch/>
        </p:blipFill>
        <p:spPr>
          <a:xfrm>
            <a:off x="6580775" y="632400"/>
            <a:ext cx="934675" cy="479425"/>
          </a:xfrm>
          <a:prstGeom prst="rect">
            <a:avLst/>
          </a:prstGeom>
          <a:noFill/>
          <a:ln>
            <a:noFill/>
          </a:ln>
        </p:spPr>
      </p:pic>
      <p:pic>
        <p:nvPicPr>
          <p:cNvPr id="563" name="Google Shape;563;p62"/>
          <p:cNvPicPr preferRelativeResize="0"/>
          <p:nvPr/>
        </p:nvPicPr>
        <p:blipFill rotWithShape="1">
          <a:blip r:embed="rId6">
            <a:alphaModFix/>
          </a:blip>
          <a:srcRect b="0" l="0" r="0" t="0"/>
          <a:stretch/>
        </p:blipFill>
        <p:spPr>
          <a:xfrm>
            <a:off x="7975075" y="757813"/>
            <a:ext cx="895350" cy="228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3"/>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400"/>
              </a:spcAft>
              <a:buClr>
                <a:schemeClr val="dk1"/>
              </a:buClr>
              <a:buSzPts val="1100"/>
              <a:buFont typeface="Arial"/>
              <a:buNone/>
            </a:pPr>
            <a:r>
              <a:rPr lang="en" sz="2500"/>
              <a:t>Probabilistic IR Models : Advantages and Disadvantages</a:t>
            </a:r>
            <a:endParaRPr/>
          </a:p>
        </p:txBody>
      </p:sp>
      <p:sp>
        <p:nvSpPr>
          <p:cNvPr id="569" name="Google Shape;569;p63"/>
          <p:cNvSpPr txBox="1"/>
          <p:nvPr/>
        </p:nvSpPr>
        <p:spPr>
          <a:xfrm>
            <a:off x="304800" y="560525"/>
            <a:ext cx="8520600" cy="4417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Advantages</a:t>
            </a:r>
            <a:endParaRPr b="1" i="0" sz="13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Probabilistic Ranking</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Provides a </a:t>
            </a:r>
            <a:r>
              <a:rPr b="0" i="0" lang="en" sz="1100" u="none" cap="none" strike="noStrike">
                <a:solidFill>
                  <a:srgbClr val="FF0000"/>
                </a:solidFill>
                <a:latin typeface="Arial"/>
                <a:ea typeface="Arial"/>
                <a:cs typeface="Arial"/>
                <a:sym typeface="Arial"/>
              </a:rPr>
              <a:t>probabilistic estimate of document relevance</a:t>
            </a:r>
            <a:r>
              <a:rPr b="0" i="0" lang="en" sz="1100" u="none" cap="none" strike="noStrike">
                <a:solidFill>
                  <a:schemeClr val="dk1"/>
                </a:solidFill>
                <a:latin typeface="Arial"/>
                <a:ea typeface="Arial"/>
                <a:cs typeface="Arial"/>
                <a:sym typeface="Arial"/>
              </a:rPr>
              <a:t> rather than binary (relevant or not) or similarity scores.</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Can handle uncertainty and varying degrees of relevance more effectively.</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Feedback Mechanisms</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Supports relevance feedback mechanisms where user interactions (e.g., clicks on retrieved documents) update the model's estimates.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Flexibility</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Can be adapted to different types of documents and queries by adjusting the probabilistic parameters and models.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Disadvantages</a:t>
            </a:r>
            <a:endParaRPr b="1" i="0" sz="13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Complexity</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Implementing and tuning probabilistic models can be more complex than Boolean or Vector Space models.</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Requires accurate estimation of probabilities and parameters, which may be challenging.</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Assumptions</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Relies on assumptions such as conditional independence of terms given relevance, which may not always hold in practice.</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Performance</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May require more computational resources compared to simpler models, especially for large-scale document collections.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7"/>
          <p:cNvSpPr txBox="1"/>
          <p:nvPr>
            <p:ph idx="1" type="subTitle"/>
          </p:nvPr>
        </p:nvSpPr>
        <p:spPr>
          <a:xfrm>
            <a:off x="311700" y="-137675"/>
            <a:ext cx="8520600" cy="522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SzPct val="108108"/>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pic>
        <p:nvPicPr>
          <p:cNvPr id="95" name="Google Shape;95;p7"/>
          <p:cNvPicPr preferRelativeResize="0"/>
          <p:nvPr/>
        </p:nvPicPr>
        <p:blipFill rotWithShape="1">
          <a:blip r:embed="rId3">
            <a:alphaModFix/>
          </a:blip>
          <a:srcRect b="0" l="0" r="0" t="0"/>
          <a:stretch/>
        </p:blipFill>
        <p:spPr>
          <a:xfrm>
            <a:off x="838200" y="537325"/>
            <a:ext cx="7187618" cy="44537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Alternative Set Theoretic Model</a:t>
            </a:r>
            <a:endParaRPr/>
          </a:p>
        </p:txBody>
      </p:sp>
      <p:sp>
        <p:nvSpPr>
          <p:cNvPr id="575" name="Google Shape;575;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100000"/>
              </a:lnSpc>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Alternative Set Theoretic Information Retrieval (IR) models provide different approaches to retrieving information based on set theory principles, often complementing or expanding upon the traditional Boolean model.</a:t>
            </a:r>
            <a:endParaRPr sz="1500">
              <a:solidFill>
                <a:schemeClr val="dk1"/>
              </a:solidFill>
              <a:latin typeface="Times New Roman"/>
              <a:ea typeface="Times New Roman"/>
              <a:cs typeface="Times New Roman"/>
              <a:sym typeface="Times New Roman"/>
            </a:endParaRPr>
          </a:p>
          <a:p>
            <a:pPr indent="-323850" lvl="0" marL="457200" rtl="0" algn="l">
              <a:lnSpc>
                <a:spcPct val="100000"/>
              </a:lnSpc>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 A few notable alternatives includes:</a:t>
            </a:r>
            <a:endParaRPr sz="1500">
              <a:solidFill>
                <a:schemeClr val="dk1"/>
              </a:solidFill>
              <a:latin typeface="Times New Roman"/>
              <a:ea typeface="Times New Roman"/>
              <a:cs typeface="Times New Roman"/>
              <a:sym typeface="Times New Roman"/>
            </a:endParaRPr>
          </a:p>
          <a:p>
            <a:pPr indent="-311150" lvl="0" marL="914400" rtl="0" algn="l">
              <a:lnSpc>
                <a:spcPct val="100000"/>
              </a:lnSpc>
              <a:spcBef>
                <a:spcPts val="1200"/>
              </a:spcBef>
              <a:spcAft>
                <a:spcPts val="0"/>
              </a:spcAft>
              <a:buClr>
                <a:schemeClr val="dk1"/>
              </a:buClr>
              <a:buSzPts val="1300"/>
              <a:buFont typeface="Times New Roman"/>
              <a:buAutoNum type="arabicPeriod"/>
            </a:pPr>
            <a:r>
              <a:rPr b="1" lang="en" sz="1300">
                <a:solidFill>
                  <a:schemeClr val="dk1"/>
                </a:solidFill>
                <a:latin typeface="Times New Roman"/>
                <a:ea typeface="Times New Roman"/>
                <a:cs typeface="Times New Roman"/>
                <a:sym typeface="Times New Roman"/>
              </a:rPr>
              <a:t>Extended Binary Model (EBM)</a:t>
            </a:r>
            <a:endParaRPr b="1" sz="1300">
              <a:solidFill>
                <a:schemeClr val="dk1"/>
              </a:solidFill>
              <a:latin typeface="Times New Roman"/>
              <a:ea typeface="Times New Roman"/>
              <a:cs typeface="Times New Roman"/>
              <a:sym typeface="Times New Roman"/>
            </a:endParaRPr>
          </a:p>
          <a:p>
            <a:pPr indent="-311150" lvl="0" marL="914400" rtl="0" algn="l">
              <a:lnSpc>
                <a:spcPct val="100000"/>
              </a:lnSpc>
              <a:spcBef>
                <a:spcPts val="0"/>
              </a:spcBef>
              <a:spcAft>
                <a:spcPts val="0"/>
              </a:spcAft>
              <a:buClr>
                <a:schemeClr val="dk1"/>
              </a:buClr>
              <a:buSzPts val="1300"/>
              <a:buFont typeface="Times New Roman"/>
              <a:buAutoNum type="arabicPeriod"/>
            </a:pPr>
            <a:r>
              <a:rPr b="1" lang="en" sz="1300">
                <a:solidFill>
                  <a:schemeClr val="dk1"/>
                </a:solidFill>
                <a:latin typeface="Times New Roman"/>
                <a:ea typeface="Times New Roman"/>
                <a:cs typeface="Times New Roman"/>
                <a:sym typeface="Times New Roman"/>
              </a:rPr>
              <a:t>Fuzzy Set Model</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SzPts val="1800"/>
              <a:buNone/>
            </a:pPr>
            <a:r>
              <a:rPr lang="en"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Extended Boolean Model</a:t>
            </a:r>
            <a:endParaRPr/>
          </a:p>
        </p:txBody>
      </p:sp>
      <p:sp>
        <p:nvSpPr>
          <p:cNvPr id="581" name="Google Shape;581;p65"/>
          <p:cNvSpPr txBox="1"/>
          <p:nvPr/>
        </p:nvSpPr>
        <p:spPr>
          <a:xfrm>
            <a:off x="93525" y="612125"/>
            <a:ext cx="8977800" cy="30780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15000"/>
              </a:lnSpc>
              <a:spcBef>
                <a:spcPts val="9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In Boolean retrieval as there is no provision for term weighting, no ranking of the answer set is generated. As a result, the size of the output might be too large or too small.</a:t>
            </a:r>
            <a:endParaRPr b="0" i="0" sz="1400" u="none" cap="none" strike="noStrike">
              <a:solidFill>
                <a:schemeClr val="dk1"/>
              </a:solidFill>
              <a:latin typeface="Arial"/>
              <a:ea typeface="Arial"/>
              <a:cs typeface="Arial"/>
              <a:sym typeface="Arial"/>
            </a:endParaRPr>
          </a:p>
          <a:p>
            <a:pPr indent="0" lvl="0" marL="457200" marR="0" rtl="0" algn="just">
              <a:lnSpc>
                <a:spcPct val="115000"/>
              </a:lnSpc>
              <a:spcBef>
                <a:spcPts val="1200"/>
              </a:spcBef>
              <a:spcAft>
                <a:spcPts val="0"/>
              </a:spcAft>
              <a:buClr>
                <a:srgbClr val="000000"/>
              </a:buClr>
              <a:buSzPts val="100"/>
              <a:buFont typeface="Arial"/>
              <a:buNone/>
            </a:pPr>
            <a:r>
              <a:t/>
            </a:r>
            <a:endParaRPr b="0" i="0" sz="100" u="none" cap="none" strike="noStrike">
              <a:solidFill>
                <a:schemeClr val="dk1"/>
              </a:solidFill>
              <a:latin typeface="Arial"/>
              <a:ea typeface="Arial"/>
              <a:cs typeface="Arial"/>
              <a:sym typeface="Arial"/>
            </a:endParaRPr>
          </a:p>
          <a:p>
            <a:pPr indent="-317500" lvl="0" marL="457200" marR="0" rtl="0" algn="just">
              <a:lnSpc>
                <a:spcPct val="115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Because of these problems, modern information retrieval systems are no longer based on the Boolean model. In fact, most of the new systems adopt at their core some form of vector retrieval. </a:t>
            </a:r>
            <a:endParaRPr b="0" i="0" sz="1400" u="none" cap="none" strike="noStrike">
              <a:solidFill>
                <a:schemeClr val="dk1"/>
              </a:solidFill>
              <a:latin typeface="Arial"/>
              <a:ea typeface="Arial"/>
              <a:cs typeface="Arial"/>
              <a:sym typeface="Arial"/>
            </a:endParaRPr>
          </a:p>
          <a:p>
            <a:pPr indent="-317500" lvl="1" marL="914400" marR="0" rtl="0" algn="just">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reasons are that the vector space model is simple, fast, and yields better retrieval performance. </a:t>
            </a:r>
            <a:endParaRPr b="0" i="0" sz="1400" u="none" cap="none" strike="noStrike">
              <a:solidFill>
                <a:schemeClr val="dk1"/>
              </a:solidFill>
              <a:latin typeface="Arial"/>
              <a:ea typeface="Arial"/>
              <a:cs typeface="Arial"/>
              <a:sym typeface="Arial"/>
            </a:endParaRPr>
          </a:p>
          <a:p>
            <a:pPr indent="0" lvl="0" marL="914400" marR="0" rtl="0" algn="just">
              <a:lnSpc>
                <a:spcPct val="115000"/>
              </a:lnSpc>
              <a:spcBef>
                <a:spcPts val="1200"/>
              </a:spcBef>
              <a:spcAft>
                <a:spcPts val="0"/>
              </a:spcAft>
              <a:buClr>
                <a:srgbClr val="000000"/>
              </a:buClr>
              <a:buSzPts val="100"/>
              <a:buFont typeface="Arial"/>
              <a:buNone/>
            </a:pPr>
            <a:r>
              <a:t/>
            </a:r>
            <a:endParaRPr b="0" i="0" sz="100" u="none" cap="none" strike="noStrike">
              <a:solidFill>
                <a:schemeClr val="dk1"/>
              </a:solidFill>
              <a:latin typeface="Arial"/>
              <a:ea typeface="Arial"/>
              <a:cs typeface="Arial"/>
              <a:sym typeface="Arial"/>
            </a:endParaRPr>
          </a:p>
          <a:p>
            <a:pPr indent="-317500" lvl="0" marL="457200" marR="0" rtl="0" algn="just">
              <a:lnSpc>
                <a:spcPct val="115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One alternative approach is to extend the Boolean model with the functionality of partial matching and term weighting. i.e EBM is based on the idea of </a:t>
            </a:r>
            <a:r>
              <a:rPr b="0" i="0" lang="en" sz="1400" u="none" cap="none" strike="noStrike">
                <a:solidFill>
                  <a:srgbClr val="FF0000"/>
                </a:solidFill>
                <a:latin typeface="Arial"/>
                <a:ea typeface="Arial"/>
                <a:cs typeface="Arial"/>
                <a:sym typeface="Arial"/>
              </a:rPr>
              <a:t>extending the Boolean model with features of the vector model.</a:t>
            </a:r>
            <a:endParaRPr b="0" i="0" sz="1400" u="none" cap="none" strike="noStrike">
              <a:solidFill>
                <a:srgbClr val="FF0000"/>
              </a:solidFill>
              <a:latin typeface="Arial"/>
              <a:ea typeface="Arial"/>
              <a:cs typeface="Arial"/>
              <a:sym typeface="Arial"/>
            </a:endParaRPr>
          </a:p>
          <a:p>
            <a:pPr indent="-317500" lvl="0" marL="457200" marR="0" rtl="0" algn="just">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This strategy allows us to </a:t>
            </a:r>
            <a:r>
              <a:rPr b="0" i="0" lang="en" sz="1400" u="none" cap="none" strike="noStrike">
                <a:solidFill>
                  <a:srgbClr val="FF0000"/>
                </a:solidFill>
                <a:latin typeface="Arial"/>
                <a:ea typeface="Arial"/>
                <a:cs typeface="Arial"/>
                <a:sym typeface="Arial"/>
              </a:rPr>
              <a:t>combine Boolean query formulations with characteristics of the vector model.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
        <p:nvSpPr>
          <p:cNvPr id="587" name="Google Shape;587;p6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Extended Boolean Model: Formal Characterization</a:t>
            </a:r>
            <a:endParaRPr/>
          </a:p>
        </p:txBody>
      </p:sp>
      <p:pic>
        <p:nvPicPr>
          <p:cNvPr id="588" name="Google Shape;588;p66"/>
          <p:cNvPicPr preferRelativeResize="0"/>
          <p:nvPr/>
        </p:nvPicPr>
        <p:blipFill rotWithShape="1">
          <a:blip r:embed="rId3">
            <a:alphaModFix/>
          </a:blip>
          <a:srcRect b="0" l="0" r="0" t="0"/>
          <a:stretch/>
        </p:blipFill>
        <p:spPr>
          <a:xfrm>
            <a:off x="76200" y="837800"/>
            <a:ext cx="8952874" cy="40081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2" name="Shape 592"/>
        <p:cNvGrpSpPr/>
        <p:nvPr/>
      </p:nvGrpSpPr>
      <p:grpSpPr>
        <a:xfrm>
          <a:off x="0" y="0"/>
          <a:ext cx="0" cy="0"/>
          <a:chOff x="0" y="0"/>
          <a:chExt cx="0" cy="0"/>
        </a:xfrm>
      </p:grpSpPr>
      <p:sp>
        <p:nvSpPr>
          <p:cNvPr id="593" name="Google Shape;593;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594" name="Google Shape;594;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595" name="Google Shape;595;p67"/>
          <p:cNvPicPr preferRelativeResize="0"/>
          <p:nvPr/>
        </p:nvPicPr>
        <p:blipFill rotWithShape="1">
          <a:blip r:embed="rId3">
            <a:alphaModFix/>
          </a:blip>
          <a:srcRect b="0" l="0" r="0" t="0"/>
          <a:stretch/>
        </p:blipFill>
        <p:spPr>
          <a:xfrm>
            <a:off x="434650" y="42500"/>
            <a:ext cx="7242351" cy="3749225"/>
          </a:xfrm>
          <a:prstGeom prst="rect">
            <a:avLst/>
          </a:prstGeom>
          <a:noFill/>
          <a:ln>
            <a:noFill/>
          </a:ln>
        </p:spPr>
      </p:pic>
      <p:pic>
        <p:nvPicPr>
          <p:cNvPr id="596" name="Google Shape;596;p67"/>
          <p:cNvPicPr preferRelativeResize="0"/>
          <p:nvPr/>
        </p:nvPicPr>
        <p:blipFill rotWithShape="1">
          <a:blip r:embed="rId4">
            <a:alphaModFix/>
          </a:blip>
          <a:srcRect b="0" l="0" r="0" t="0"/>
          <a:stretch/>
        </p:blipFill>
        <p:spPr>
          <a:xfrm>
            <a:off x="597050" y="4004575"/>
            <a:ext cx="6595351" cy="951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0" name="Shape 600"/>
        <p:cNvGrpSpPr/>
        <p:nvPr/>
      </p:nvGrpSpPr>
      <p:grpSpPr>
        <a:xfrm>
          <a:off x="0" y="0"/>
          <a:ext cx="0" cy="0"/>
          <a:chOff x="0" y="0"/>
          <a:chExt cx="0" cy="0"/>
        </a:xfrm>
      </p:grpSpPr>
      <p:pic>
        <p:nvPicPr>
          <p:cNvPr id="601" name="Google Shape;601;p68"/>
          <p:cNvPicPr preferRelativeResize="0"/>
          <p:nvPr/>
        </p:nvPicPr>
        <p:blipFill rotWithShape="1">
          <a:blip r:embed="rId3">
            <a:alphaModFix/>
          </a:blip>
          <a:srcRect b="0" l="0" r="0" t="0"/>
          <a:stretch/>
        </p:blipFill>
        <p:spPr>
          <a:xfrm>
            <a:off x="663125" y="280550"/>
            <a:ext cx="7693999" cy="4010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5" name="Shape 605"/>
        <p:cNvGrpSpPr/>
        <p:nvPr/>
      </p:nvGrpSpPr>
      <p:grpSpPr>
        <a:xfrm>
          <a:off x="0" y="0"/>
          <a:ext cx="0" cy="0"/>
          <a:chOff x="0" y="0"/>
          <a:chExt cx="0" cy="0"/>
        </a:xfrm>
      </p:grpSpPr>
      <p:pic>
        <p:nvPicPr>
          <p:cNvPr id="606" name="Google Shape;606;p69"/>
          <p:cNvPicPr preferRelativeResize="0"/>
          <p:nvPr/>
        </p:nvPicPr>
        <p:blipFill rotWithShape="1">
          <a:blip r:embed="rId3">
            <a:alphaModFix/>
          </a:blip>
          <a:srcRect b="0" l="0" r="0" t="0"/>
          <a:stretch/>
        </p:blipFill>
        <p:spPr>
          <a:xfrm>
            <a:off x="595125" y="399575"/>
            <a:ext cx="8008550" cy="42423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0"/>
          <p:cNvSpPr txBox="1"/>
          <p:nvPr>
            <p:ph type="title"/>
          </p:nvPr>
        </p:nvSpPr>
        <p:spPr>
          <a:xfrm>
            <a:off x="136025" y="64025"/>
            <a:ext cx="8892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1820"/>
              <a:t>Keyword space Representation for AND and OR operators for two-term queries</a:t>
            </a:r>
            <a:endParaRPr b="1" sz="1820"/>
          </a:p>
        </p:txBody>
      </p:sp>
      <p:pic>
        <p:nvPicPr>
          <p:cNvPr id="612" name="Google Shape;612;p70"/>
          <p:cNvPicPr preferRelativeResize="0"/>
          <p:nvPr/>
        </p:nvPicPr>
        <p:blipFill rotWithShape="1">
          <a:blip r:embed="rId3">
            <a:alphaModFix/>
          </a:blip>
          <a:srcRect b="0" l="0" r="0" t="0"/>
          <a:stretch/>
        </p:blipFill>
        <p:spPr>
          <a:xfrm>
            <a:off x="0" y="736661"/>
            <a:ext cx="9144001" cy="1696528"/>
          </a:xfrm>
          <a:prstGeom prst="rect">
            <a:avLst/>
          </a:prstGeom>
          <a:noFill/>
          <a:ln>
            <a:noFill/>
          </a:ln>
        </p:spPr>
      </p:pic>
      <p:pic>
        <p:nvPicPr>
          <p:cNvPr id="613" name="Google Shape;613;p70"/>
          <p:cNvPicPr preferRelativeResize="0"/>
          <p:nvPr/>
        </p:nvPicPr>
        <p:blipFill rotWithShape="1">
          <a:blip r:embed="rId4">
            <a:alphaModFix/>
          </a:blip>
          <a:srcRect b="0" l="0" r="0" t="0"/>
          <a:stretch/>
        </p:blipFill>
        <p:spPr>
          <a:xfrm>
            <a:off x="207725" y="2703050"/>
            <a:ext cx="3524250" cy="2133600"/>
          </a:xfrm>
          <a:prstGeom prst="rect">
            <a:avLst/>
          </a:prstGeom>
          <a:noFill/>
          <a:ln>
            <a:noFill/>
          </a:ln>
        </p:spPr>
      </p:pic>
      <p:pic>
        <p:nvPicPr>
          <p:cNvPr id="614" name="Google Shape;614;p70"/>
          <p:cNvPicPr preferRelativeResize="0"/>
          <p:nvPr/>
        </p:nvPicPr>
        <p:blipFill rotWithShape="1">
          <a:blip r:embed="rId5">
            <a:alphaModFix/>
          </a:blip>
          <a:srcRect b="0" l="0" r="0" t="0"/>
          <a:stretch/>
        </p:blipFill>
        <p:spPr>
          <a:xfrm>
            <a:off x="3689725" y="2703050"/>
            <a:ext cx="4665675" cy="1156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620" name="Google Shape;620;p71"/>
          <p:cNvPicPr preferRelativeResize="0"/>
          <p:nvPr/>
        </p:nvPicPr>
        <p:blipFill rotWithShape="1">
          <a:blip r:embed="rId3">
            <a:alphaModFix/>
          </a:blip>
          <a:srcRect b="0" l="0" r="0" t="0"/>
          <a:stretch/>
        </p:blipFill>
        <p:spPr>
          <a:xfrm>
            <a:off x="160275" y="2789475"/>
            <a:ext cx="4303275" cy="2027425"/>
          </a:xfrm>
          <a:prstGeom prst="rect">
            <a:avLst/>
          </a:prstGeom>
          <a:noFill/>
          <a:ln>
            <a:noFill/>
          </a:ln>
        </p:spPr>
      </p:pic>
      <p:pic>
        <p:nvPicPr>
          <p:cNvPr id="621" name="Google Shape;621;p71"/>
          <p:cNvPicPr preferRelativeResize="0"/>
          <p:nvPr/>
        </p:nvPicPr>
        <p:blipFill rotWithShape="1">
          <a:blip r:embed="rId4">
            <a:alphaModFix/>
          </a:blip>
          <a:srcRect b="0" l="0" r="0" t="0"/>
          <a:stretch/>
        </p:blipFill>
        <p:spPr>
          <a:xfrm>
            <a:off x="4939475" y="2737500"/>
            <a:ext cx="4072275" cy="2027425"/>
          </a:xfrm>
          <a:prstGeom prst="rect">
            <a:avLst/>
          </a:prstGeom>
          <a:noFill/>
          <a:ln>
            <a:noFill/>
          </a:ln>
        </p:spPr>
      </p:pic>
      <p:pic>
        <p:nvPicPr>
          <p:cNvPr id="622" name="Google Shape;622;p71"/>
          <p:cNvPicPr preferRelativeResize="0"/>
          <p:nvPr/>
        </p:nvPicPr>
        <p:blipFill rotWithShape="1">
          <a:blip r:embed="rId5">
            <a:alphaModFix/>
          </a:blip>
          <a:srcRect b="0" l="0" r="0" t="0"/>
          <a:stretch/>
        </p:blipFill>
        <p:spPr>
          <a:xfrm>
            <a:off x="0" y="75800"/>
            <a:ext cx="4029075" cy="2058125"/>
          </a:xfrm>
          <a:prstGeom prst="rect">
            <a:avLst/>
          </a:prstGeom>
          <a:noFill/>
          <a:ln>
            <a:noFill/>
          </a:ln>
        </p:spPr>
      </p:pic>
      <p:pic>
        <p:nvPicPr>
          <p:cNvPr id="623" name="Google Shape;623;p71"/>
          <p:cNvPicPr preferRelativeResize="0"/>
          <p:nvPr/>
        </p:nvPicPr>
        <p:blipFill rotWithShape="1">
          <a:blip r:embed="rId6">
            <a:alphaModFix/>
          </a:blip>
          <a:srcRect b="0" l="0" r="0" t="0"/>
          <a:stretch/>
        </p:blipFill>
        <p:spPr>
          <a:xfrm>
            <a:off x="4939475" y="190100"/>
            <a:ext cx="4072275" cy="1943825"/>
          </a:xfrm>
          <a:prstGeom prst="rect">
            <a:avLst/>
          </a:prstGeom>
          <a:noFill/>
          <a:ln>
            <a:noFill/>
          </a:ln>
        </p:spPr>
      </p:pic>
      <p:pic>
        <p:nvPicPr>
          <p:cNvPr id="624" name="Google Shape;624;p71"/>
          <p:cNvPicPr preferRelativeResize="0"/>
          <p:nvPr/>
        </p:nvPicPr>
        <p:blipFill rotWithShape="1">
          <a:blip r:embed="rId7">
            <a:alphaModFix/>
          </a:blip>
          <a:srcRect b="0" l="0" r="0" t="0"/>
          <a:stretch/>
        </p:blipFill>
        <p:spPr>
          <a:xfrm>
            <a:off x="4939475" y="693875"/>
            <a:ext cx="3664200" cy="445350"/>
          </a:xfrm>
          <a:prstGeom prst="rect">
            <a:avLst/>
          </a:prstGeom>
          <a:noFill/>
          <a:ln>
            <a:noFill/>
          </a:ln>
        </p:spPr>
      </p:pic>
      <p:sp>
        <p:nvSpPr>
          <p:cNvPr id="625" name="Google Shape;625;p71"/>
          <p:cNvSpPr txBox="1"/>
          <p:nvPr/>
        </p:nvSpPr>
        <p:spPr>
          <a:xfrm>
            <a:off x="76525" y="2184925"/>
            <a:ext cx="89352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For AND query,point (1,1) is the most desirable spot. This suggests taking the complement of the distance form (1,1) as a measure of similarity w.r.t AND query.Also such distances can be normalized.</a:t>
            </a:r>
            <a:endParaRPr b="0" i="0" sz="1100" u="none" cap="none" strike="noStrike">
              <a:solidFill>
                <a:srgbClr val="FF0000"/>
              </a:solidFill>
              <a:latin typeface="Arial"/>
              <a:ea typeface="Arial"/>
              <a:cs typeface="Arial"/>
              <a:sym typeface="Arial"/>
            </a:endParaRPr>
          </a:p>
        </p:txBody>
      </p:sp>
      <p:sp>
        <p:nvSpPr>
          <p:cNvPr id="626" name="Google Shape;626;p71"/>
          <p:cNvSpPr txBox="1"/>
          <p:nvPr/>
        </p:nvSpPr>
        <p:spPr>
          <a:xfrm>
            <a:off x="228925" y="4699525"/>
            <a:ext cx="89352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0000"/>
                </a:solidFill>
                <a:latin typeface="Arial"/>
                <a:ea typeface="Arial"/>
                <a:cs typeface="Arial"/>
                <a:sym typeface="Arial"/>
              </a:rPr>
              <a:t>For OR  query,point (0,0)  is the spot to be avoided. This suggests taking the distance form (0,0) as a measure of similarity w.r.t OR query. Also such distances can be normalized.</a:t>
            </a:r>
            <a:endParaRPr b="0" i="0" sz="1100" u="none" cap="none" strike="noStrike">
              <a:solidFill>
                <a:srgbClr val="FF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632" name="Google Shape;632;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33" name="Google Shape;633;p72"/>
          <p:cNvPicPr preferRelativeResize="0"/>
          <p:nvPr/>
        </p:nvPicPr>
        <p:blipFill rotWithShape="1">
          <a:blip r:embed="rId3">
            <a:alphaModFix/>
          </a:blip>
          <a:srcRect b="0" l="0" r="0" t="0"/>
          <a:stretch/>
        </p:blipFill>
        <p:spPr>
          <a:xfrm>
            <a:off x="126275" y="2781625"/>
            <a:ext cx="4029075" cy="1232725"/>
          </a:xfrm>
          <a:prstGeom prst="rect">
            <a:avLst/>
          </a:prstGeom>
          <a:noFill/>
          <a:ln>
            <a:noFill/>
          </a:ln>
        </p:spPr>
      </p:pic>
      <p:pic>
        <p:nvPicPr>
          <p:cNvPr id="634" name="Google Shape;634;p72"/>
          <p:cNvPicPr preferRelativeResize="0"/>
          <p:nvPr/>
        </p:nvPicPr>
        <p:blipFill rotWithShape="1">
          <a:blip r:embed="rId4">
            <a:alphaModFix/>
          </a:blip>
          <a:srcRect b="0" l="0" r="0" t="0"/>
          <a:stretch/>
        </p:blipFill>
        <p:spPr>
          <a:xfrm>
            <a:off x="4939475" y="2662900"/>
            <a:ext cx="4072275" cy="1275250"/>
          </a:xfrm>
          <a:prstGeom prst="rect">
            <a:avLst/>
          </a:prstGeom>
          <a:noFill/>
          <a:ln>
            <a:noFill/>
          </a:ln>
        </p:spPr>
      </p:pic>
      <p:pic>
        <p:nvPicPr>
          <p:cNvPr id="635" name="Google Shape;635;p72"/>
          <p:cNvPicPr preferRelativeResize="0"/>
          <p:nvPr/>
        </p:nvPicPr>
        <p:blipFill rotWithShape="1">
          <a:blip r:embed="rId5">
            <a:alphaModFix/>
          </a:blip>
          <a:srcRect b="0" l="0" r="0" t="0"/>
          <a:stretch/>
        </p:blipFill>
        <p:spPr>
          <a:xfrm>
            <a:off x="0" y="75800"/>
            <a:ext cx="4029075" cy="1531675"/>
          </a:xfrm>
          <a:prstGeom prst="rect">
            <a:avLst/>
          </a:prstGeom>
          <a:noFill/>
          <a:ln>
            <a:noFill/>
          </a:ln>
        </p:spPr>
      </p:pic>
      <p:pic>
        <p:nvPicPr>
          <p:cNvPr id="636" name="Google Shape;636;p72"/>
          <p:cNvPicPr preferRelativeResize="0"/>
          <p:nvPr/>
        </p:nvPicPr>
        <p:blipFill rotWithShape="1">
          <a:blip r:embed="rId6">
            <a:alphaModFix/>
          </a:blip>
          <a:srcRect b="0" l="0" r="0" t="0"/>
          <a:stretch/>
        </p:blipFill>
        <p:spPr>
          <a:xfrm>
            <a:off x="4939475" y="190100"/>
            <a:ext cx="4072275" cy="1467725"/>
          </a:xfrm>
          <a:prstGeom prst="rect">
            <a:avLst/>
          </a:prstGeom>
          <a:noFill/>
          <a:ln>
            <a:noFill/>
          </a:ln>
        </p:spPr>
      </p:pic>
      <p:sp>
        <p:nvSpPr>
          <p:cNvPr id="637" name="Google Shape;637;p72"/>
          <p:cNvSpPr txBox="1"/>
          <p:nvPr/>
        </p:nvSpPr>
        <p:spPr>
          <a:xfrm>
            <a:off x="126275" y="1692475"/>
            <a:ext cx="8365500" cy="39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In EBM, even if some term is absent in doc, we get some similarity with AND query. So ranking is there. In simple BM, it will give 0 value i.e irrelevant document</a:t>
            </a:r>
            <a:endParaRPr b="0" i="0" sz="12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In case of OR query , in SBM,there is no calibration even if one of the term is absent or both are present(in both, it gives 1). But in EBM is there. It gives some value other than 1</a:t>
            </a:r>
            <a:endParaRPr b="0" i="0" sz="1200" u="none" cap="none" strike="noStrike">
              <a:solidFill>
                <a:srgbClr val="FF0000"/>
              </a:solidFill>
              <a:latin typeface="Arial"/>
              <a:ea typeface="Arial"/>
              <a:cs typeface="Arial"/>
              <a:sym typeface="Arial"/>
            </a:endParaRPr>
          </a:p>
        </p:txBody>
      </p:sp>
      <p:sp>
        <p:nvSpPr>
          <p:cNvPr id="638" name="Google Shape;638;p72"/>
          <p:cNvSpPr txBox="1"/>
          <p:nvPr/>
        </p:nvSpPr>
        <p:spPr>
          <a:xfrm>
            <a:off x="221050" y="4208325"/>
            <a:ext cx="8922900" cy="6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Arial"/>
                <a:ea typeface="Arial"/>
                <a:cs typeface="Arial"/>
                <a:sym typeface="Arial"/>
              </a:rPr>
              <a:t>For AND query , we are taking the distance from (1,1) and for OR, from(0,0)</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3"/>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Generalized formula for Extended Boolean Operators</a:t>
            </a:r>
            <a:endParaRPr/>
          </a:p>
        </p:txBody>
      </p:sp>
      <p:pic>
        <p:nvPicPr>
          <p:cNvPr id="644" name="Google Shape;644;p73"/>
          <p:cNvPicPr preferRelativeResize="0"/>
          <p:nvPr/>
        </p:nvPicPr>
        <p:blipFill rotWithShape="1">
          <a:blip r:embed="rId3">
            <a:alphaModFix/>
          </a:blip>
          <a:srcRect b="0" l="0" r="0" t="0"/>
          <a:stretch/>
        </p:blipFill>
        <p:spPr>
          <a:xfrm>
            <a:off x="359725" y="865325"/>
            <a:ext cx="8022900" cy="412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f6f8d14d9e_0_0"/>
          <p:cNvSpPr txBox="1"/>
          <p:nvPr>
            <p:ph idx="1" type="subTitle"/>
          </p:nvPr>
        </p:nvSpPr>
        <p:spPr>
          <a:xfrm>
            <a:off x="311700" y="-137675"/>
            <a:ext cx="8520600" cy="522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SzPct val="108108"/>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01" name="Google Shape;101;g2f6f8d14d9e_0_0"/>
          <p:cNvSpPr txBox="1"/>
          <p:nvPr>
            <p:ph idx="1" type="subTitle"/>
          </p:nvPr>
        </p:nvSpPr>
        <p:spPr>
          <a:xfrm>
            <a:off x="124200" y="384925"/>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chemeClr val="dk1"/>
                </a:solidFill>
              </a:rPr>
              <a:t>1. Classical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Boolean Model</a:t>
            </a:r>
            <a:r>
              <a:rPr lang="en" sz="1600">
                <a:solidFill>
                  <a:schemeClr val="dk1"/>
                </a:solidFill>
              </a:rPr>
              <a:t>: Represents documents and queries as sets of index words. Hence model is set theoretic.  </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Vector Space Model</a:t>
            </a:r>
            <a:r>
              <a:rPr lang="en" sz="1600">
                <a:solidFill>
                  <a:schemeClr val="dk1"/>
                </a:solidFill>
              </a:rPr>
              <a:t>: Represents documents and queries as vectors in a multidimensional space. Hence model is Algebraic. </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Probabilistic Model</a:t>
            </a:r>
            <a:r>
              <a:rPr lang="en" sz="1600">
                <a:solidFill>
                  <a:schemeClr val="dk1"/>
                </a:solidFill>
              </a:rPr>
              <a:t>: The framework for modeling documents and query representation is based on probability theory. Hence model is probabilistic.</a:t>
            </a:r>
            <a:endParaRPr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
        <p:nvSpPr>
          <p:cNvPr id="102" name="Google Shape;102;g2f6f8d14d9e_0_0"/>
          <p:cNvSpPr txBox="1"/>
          <p:nvPr>
            <p:ph idx="1" type="subTitle"/>
          </p:nvPr>
        </p:nvSpPr>
        <p:spPr>
          <a:xfrm>
            <a:off x="124200" y="3432925"/>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2800"/>
              <a:buNone/>
            </a:pPr>
            <a:r>
              <a:rPr b="1" lang="en" sz="1600">
                <a:solidFill>
                  <a:schemeClr val="dk1"/>
                </a:solidFill>
              </a:rPr>
              <a:t>2. Structured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Extended Boolean Model</a:t>
            </a:r>
            <a:r>
              <a:rPr lang="en" sz="1600">
                <a:solidFill>
                  <a:schemeClr val="dk1"/>
                </a:solidFill>
              </a:rPr>
              <a:t>: Enhances the Boolean model by incorporating partial matching and term weighting.</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Fuzzy Set Model</a:t>
            </a:r>
            <a:r>
              <a:rPr lang="en" sz="1600">
                <a:solidFill>
                  <a:schemeClr val="dk1"/>
                </a:solidFill>
              </a:rPr>
              <a:t>: Uses fuzzy logic to handle the vagueness and ambiguity in information retrieval, allowing partial membership.</a:t>
            </a:r>
            <a:endParaRPr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4"/>
          <p:cNvSpPr txBox="1"/>
          <p:nvPr>
            <p:ph type="title"/>
          </p:nvPr>
        </p:nvSpPr>
        <p:spPr>
          <a:xfrm>
            <a:off x="354200" y="964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 with EBM?</a:t>
            </a:r>
            <a:endParaRPr/>
          </a:p>
        </p:txBody>
      </p:sp>
      <p:pic>
        <p:nvPicPr>
          <p:cNvPr id="650" name="Google Shape;650;p74"/>
          <p:cNvPicPr preferRelativeResize="0"/>
          <p:nvPr/>
        </p:nvPicPr>
        <p:blipFill rotWithShape="1">
          <a:blip r:embed="rId3">
            <a:alphaModFix/>
          </a:blip>
          <a:srcRect b="0" l="0" r="0" t="0"/>
          <a:stretch/>
        </p:blipFill>
        <p:spPr>
          <a:xfrm>
            <a:off x="595125" y="680275"/>
            <a:ext cx="7770501" cy="987625"/>
          </a:xfrm>
          <a:prstGeom prst="rect">
            <a:avLst/>
          </a:prstGeom>
          <a:noFill/>
          <a:ln>
            <a:noFill/>
          </a:ln>
        </p:spPr>
      </p:pic>
      <p:pic>
        <p:nvPicPr>
          <p:cNvPr id="651" name="Google Shape;651;p74"/>
          <p:cNvPicPr preferRelativeResize="0"/>
          <p:nvPr/>
        </p:nvPicPr>
        <p:blipFill rotWithShape="1">
          <a:blip r:embed="rId4">
            <a:alphaModFix/>
          </a:blip>
          <a:srcRect b="0" l="0" r="0" t="0"/>
          <a:stretch/>
        </p:blipFill>
        <p:spPr>
          <a:xfrm>
            <a:off x="1470775" y="1762625"/>
            <a:ext cx="5041500" cy="1038700"/>
          </a:xfrm>
          <a:prstGeom prst="rect">
            <a:avLst/>
          </a:prstGeom>
          <a:noFill/>
          <a:ln>
            <a:noFill/>
          </a:ln>
        </p:spPr>
      </p:pic>
      <p:pic>
        <p:nvPicPr>
          <p:cNvPr id="652" name="Google Shape;652;p74"/>
          <p:cNvPicPr preferRelativeResize="0"/>
          <p:nvPr/>
        </p:nvPicPr>
        <p:blipFill rotWithShape="1">
          <a:blip r:embed="rId5">
            <a:alphaModFix/>
          </a:blip>
          <a:srcRect b="0" l="0" r="0" t="0"/>
          <a:stretch/>
        </p:blipFill>
        <p:spPr>
          <a:xfrm>
            <a:off x="700100" y="3205125"/>
            <a:ext cx="7716525" cy="1257350"/>
          </a:xfrm>
          <a:prstGeom prst="rect">
            <a:avLst/>
          </a:prstGeom>
          <a:noFill/>
          <a:ln>
            <a:noFill/>
          </a:ln>
        </p:spPr>
      </p:pic>
      <p:sp>
        <p:nvSpPr>
          <p:cNvPr id="653" name="Google Shape;653;p74"/>
          <p:cNvSpPr txBox="1"/>
          <p:nvPr/>
        </p:nvSpPr>
        <p:spPr>
          <a:xfrm>
            <a:off x="4429350" y="3732225"/>
            <a:ext cx="4667400" cy="56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Here    X</a:t>
            </a:r>
            <a:r>
              <a:rPr b="0" baseline="-25000" i="0" lang="en" sz="1800" u="none" cap="none" strike="noStrike">
                <a:solidFill>
                  <a:schemeClr val="dk2"/>
                </a:solidFill>
                <a:latin typeface="Arial"/>
                <a:ea typeface="Arial"/>
                <a:cs typeface="Arial"/>
                <a:sym typeface="Arial"/>
              </a:rPr>
              <a:t>i </a:t>
            </a:r>
            <a:r>
              <a:rPr b="0" i="0" lang="en" sz="1800" u="none" cap="none" strike="noStrike">
                <a:solidFill>
                  <a:schemeClr val="dk2"/>
                </a:solidFill>
                <a:latin typeface="Arial"/>
                <a:ea typeface="Arial"/>
                <a:cs typeface="Arial"/>
                <a:sym typeface="Arial"/>
              </a:rPr>
              <a:t>= w</a:t>
            </a:r>
            <a:r>
              <a:rPr b="0" baseline="-25000" i="0" lang="en" sz="1800" u="none" cap="none" strike="noStrike">
                <a:solidFill>
                  <a:schemeClr val="dk2"/>
                </a:solidFill>
                <a:latin typeface="Arial"/>
                <a:ea typeface="Arial"/>
                <a:cs typeface="Arial"/>
                <a:sym typeface="Arial"/>
              </a:rPr>
              <a:t>1,j  </a:t>
            </a:r>
            <a:r>
              <a:rPr b="0" i="0" lang="en" sz="1800" u="none" cap="none" strike="noStrike">
                <a:solidFill>
                  <a:schemeClr val="dk2"/>
                </a:solidFill>
                <a:latin typeface="Arial"/>
                <a:ea typeface="Arial"/>
                <a:cs typeface="Arial"/>
                <a:sym typeface="Arial"/>
              </a:rPr>
              <a:t> = Weight of K1 in D</a:t>
            </a:r>
            <a:r>
              <a:rPr b="0" baseline="-25000" i="0" lang="en" sz="1800" u="none" cap="none" strike="noStrike">
                <a:solidFill>
                  <a:schemeClr val="dk2"/>
                </a:solidFill>
                <a:latin typeface="Arial"/>
                <a:ea typeface="Arial"/>
                <a:cs typeface="Arial"/>
                <a:sym typeface="Arial"/>
              </a:rPr>
              <a:t>j</a:t>
            </a:r>
            <a:endParaRPr b="0" baseline="-2500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baseline="-2500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baseline="-25000" i="0" sz="1800" u="none" cap="none" strike="noStrike">
              <a:solidFill>
                <a:schemeClr val="dk2"/>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EBM</a:t>
            </a:r>
            <a:endParaRPr/>
          </a:p>
        </p:txBody>
      </p:sp>
      <p:sp>
        <p:nvSpPr>
          <p:cNvPr id="659" name="Google Shape;659;p75"/>
          <p:cNvSpPr txBox="1"/>
          <p:nvPr>
            <p:ph idx="1" type="body"/>
          </p:nvPr>
        </p:nvSpPr>
        <p:spPr>
          <a:xfrm>
            <a:off x="311700" y="531850"/>
            <a:ext cx="8520600" cy="3416400"/>
          </a:xfrm>
          <a:prstGeom prst="rect">
            <a:avLst/>
          </a:prstGeom>
          <a:noFill/>
          <a:ln>
            <a:noFill/>
          </a:ln>
        </p:spPr>
        <p:txBody>
          <a:bodyPr anchorCtr="0" anchor="t" bIns="91425" lIns="91425" spcFirstLastPara="1" rIns="91425" wrap="square" tIns="91425">
            <a:norm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Doc1:</a:t>
            </a:r>
            <a:r>
              <a:rPr lang="en" sz="1100">
                <a:solidFill>
                  <a:schemeClr val="dk1"/>
                </a:solidFill>
              </a:rPr>
              <a:t> "Information retrieval is the process of obtaining information from a large repository."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Doc2:</a:t>
            </a:r>
            <a:r>
              <a:rPr lang="en" sz="1100">
                <a:solidFill>
                  <a:schemeClr val="dk1"/>
                </a:solidFill>
              </a:rPr>
              <a:t> "Information retrieval systems are used in digital libraries."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Doc3:</a:t>
            </a:r>
            <a:r>
              <a:rPr lang="en" sz="1100">
                <a:solidFill>
                  <a:schemeClr val="dk1"/>
                </a:solidFill>
              </a:rPr>
              <a:t> "Boolean logic is a cornerstone of traditional information retrieval."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Doc4:</a:t>
            </a:r>
            <a:r>
              <a:rPr lang="en" sz="1100">
                <a:solidFill>
                  <a:schemeClr val="dk1"/>
                </a:solidFill>
              </a:rPr>
              <a:t> "Extended Boolean models improve upon the classic Boolean retrieval approach."</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Query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Suppose the query is: </a:t>
            </a:r>
            <a:r>
              <a:rPr lang="en" sz="1100">
                <a:solidFill>
                  <a:srgbClr val="188038"/>
                </a:solidFill>
                <a:latin typeface="Roboto Mono"/>
                <a:ea typeface="Roboto Mono"/>
                <a:cs typeface="Roboto Mono"/>
                <a:sym typeface="Roboto Mono"/>
              </a:rPr>
              <a:t>"(Information AND retrieval) OR systems"</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76"/>
          <p:cNvPicPr preferRelativeResize="0"/>
          <p:nvPr/>
        </p:nvPicPr>
        <p:blipFill rotWithShape="1">
          <a:blip r:embed="rId3">
            <a:alphaModFix/>
          </a:blip>
          <a:srcRect b="0" l="0" r="0" t="0"/>
          <a:stretch/>
        </p:blipFill>
        <p:spPr>
          <a:xfrm>
            <a:off x="136025" y="528300"/>
            <a:ext cx="9007976" cy="1638400"/>
          </a:xfrm>
          <a:prstGeom prst="rect">
            <a:avLst/>
          </a:prstGeom>
          <a:noFill/>
          <a:ln>
            <a:noFill/>
          </a:ln>
        </p:spPr>
      </p:pic>
      <p:pic>
        <p:nvPicPr>
          <p:cNvPr id="665" name="Google Shape;665;p76"/>
          <p:cNvPicPr preferRelativeResize="0"/>
          <p:nvPr/>
        </p:nvPicPr>
        <p:blipFill rotWithShape="1">
          <a:blip r:embed="rId4">
            <a:alphaModFix/>
          </a:blip>
          <a:srcRect b="0" l="0" r="0" t="0"/>
          <a:stretch/>
        </p:blipFill>
        <p:spPr>
          <a:xfrm>
            <a:off x="221050" y="2369825"/>
            <a:ext cx="7540950" cy="1285950"/>
          </a:xfrm>
          <a:prstGeom prst="rect">
            <a:avLst/>
          </a:prstGeom>
          <a:noFill/>
          <a:ln>
            <a:noFill/>
          </a:ln>
        </p:spPr>
      </p:pic>
      <p:pic>
        <p:nvPicPr>
          <p:cNvPr id="666" name="Google Shape;666;p76"/>
          <p:cNvPicPr preferRelativeResize="0"/>
          <p:nvPr/>
        </p:nvPicPr>
        <p:blipFill rotWithShape="1">
          <a:blip r:embed="rId5">
            <a:alphaModFix/>
          </a:blip>
          <a:srcRect b="0" l="0" r="0" t="0"/>
          <a:stretch/>
        </p:blipFill>
        <p:spPr>
          <a:xfrm>
            <a:off x="2825488" y="3751713"/>
            <a:ext cx="3629025" cy="10382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7"/>
          <p:cNvSpPr txBox="1"/>
          <p:nvPr>
            <p:ph idx="1" type="body"/>
          </p:nvPr>
        </p:nvSpPr>
        <p:spPr>
          <a:xfrm>
            <a:off x="73650" y="55750"/>
            <a:ext cx="8520600" cy="4441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b="1" lang="en" sz="1207">
                <a:solidFill>
                  <a:schemeClr val="dk1"/>
                </a:solidFill>
              </a:rPr>
              <a:t>Example Scenario: </a:t>
            </a:r>
            <a:r>
              <a:rPr lang="en" sz="1207">
                <a:solidFill>
                  <a:schemeClr val="dk1"/>
                </a:solidFill>
              </a:rPr>
              <a:t>Imagine you are searching for information about artificial intelligence (AI) and its applications in healthcare. You are interested in finding documents that discuss AI in medical diagnostics and treatment.</a:t>
            </a:r>
            <a:endParaRPr sz="1207">
              <a:solidFill>
                <a:schemeClr val="dk1"/>
              </a:solidFill>
            </a:endParaRPr>
          </a:p>
          <a:p>
            <a:pPr indent="0" lvl="0" marL="0" rtl="0" algn="l">
              <a:lnSpc>
                <a:spcPct val="105000"/>
              </a:lnSpc>
              <a:spcBef>
                <a:spcPts val="1200"/>
              </a:spcBef>
              <a:spcAft>
                <a:spcPts val="0"/>
              </a:spcAft>
              <a:buSzPts val="852"/>
              <a:buNone/>
            </a:pPr>
            <a:r>
              <a:rPr b="1" lang="en" sz="1207">
                <a:solidFill>
                  <a:srgbClr val="FF0000"/>
                </a:solidFill>
              </a:rPr>
              <a:t>Traditional Boolean Model: </a:t>
            </a:r>
            <a:r>
              <a:rPr lang="en" sz="1207">
                <a:solidFill>
                  <a:schemeClr val="dk1"/>
                </a:solidFill>
              </a:rPr>
              <a:t> </a:t>
            </a:r>
            <a:endParaRPr sz="1207">
              <a:solidFill>
                <a:schemeClr val="dk1"/>
              </a:solidFill>
            </a:endParaRPr>
          </a:p>
          <a:p>
            <a:pPr indent="-305276" lvl="0" marL="457200" rtl="0" algn="l">
              <a:lnSpc>
                <a:spcPct val="105000"/>
              </a:lnSpc>
              <a:spcBef>
                <a:spcPts val="1200"/>
              </a:spcBef>
              <a:spcAft>
                <a:spcPts val="0"/>
              </a:spcAft>
              <a:buClr>
                <a:schemeClr val="accent1"/>
              </a:buClr>
              <a:buSzPts val="1208"/>
              <a:buChar char="●"/>
            </a:pPr>
            <a:r>
              <a:rPr lang="en" sz="1207">
                <a:solidFill>
                  <a:schemeClr val="accent1"/>
                </a:solidFill>
              </a:rPr>
              <a:t>Query: AI AND healthcare AND (diagnostics OR treatment)</a:t>
            </a:r>
            <a:endParaRPr sz="1207">
              <a:solidFill>
                <a:schemeClr val="accent1"/>
              </a:solidFill>
            </a:endParaRPr>
          </a:p>
          <a:p>
            <a:pPr indent="0" lvl="0" marL="0" rtl="0" algn="l">
              <a:lnSpc>
                <a:spcPct val="105000"/>
              </a:lnSpc>
              <a:spcBef>
                <a:spcPts val="1200"/>
              </a:spcBef>
              <a:spcAft>
                <a:spcPts val="0"/>
              </a:spcAft>
              <a:buSzPts val="852"/>
              <a:buNone/>
            </a:pPr>
            <a:r>
              <a:rPr lang="en" sz="1207">
                <a:solidFill>
                  <a:schemeClr val="dk1"/>
                </a:solidFill>
              </a:rPr>
              <a:t>In this model:</a:t>
            </a:r>
            <a:endParaRPr sz="1207">
              <a:solidFill>
                <a:schemeClr val="dk1"/>
              </a:solidFill>
            </a:endParaRPr>
          </a:p>
          <a:p>
            <a:pPr indent="-305276" lvl="0" marL="457200" rtl="0" algn="l">
              <a:lnSpc>
                <a:spcPct val="105000"/>
              </a:lnSpc>
              <a:spcBef>
                <a:spcPts val="1200"/>
              </a:spcBef>
              <a:spcAft>
                <a:spcPts val="0"/>
              </a:spcAft>
              <a:buClr>
                <a:schemeClr val="dk1"/>
              </a:buClr>
              <a:buSzPts val="1208"/>
              <a:buChar char="●"/>
            </a:pPr>
            <a:r>
              <a:rPr lang="en" sz="1207">
                <a:solidFill>
                  <a:schemeClr val="dk1"/>
                </a:solidFill>
              </a:rPr>
              <a:t>You must find documents that contain all the specified terms exactly as they appear in your query ("AI", "healthcare", "diagnostics", "treatment").</a:t>
            </a:r>
            <a:endParaRPr sz="1207">
              <a:solidFill>
                <a:schemeClr val="dk1"/>
              </a:solidFill>
            </a:endParaRPr>
          </a:p>
          <a:p>
            <a:pPr indent="-305276" lvl="0" marL="457200" rtl="0" algn="l">
              <a:lnSpc>
                <a:spcPct val="105000"/>
              </a:lnSpc>
              <a:spcBef>
                <a:spcPts val="0"/>
              </a:spcBef>
              <a:spcAft>
                <a:spcPts val="0"/>
              </a:spcAft>
              <a:buClr>
                <a:schemeClr val="dk1"/>
              </a:buClr>
              <a:buSzPts val="1208"/>
              <a:buChar char="●"/>
            </a:pPr>
            <a:r>
              <a:rPr lang="en" sz="1207">
                <a:solidFill>
                  <a:schemeClr val="dk1"/>
                </a:solidFill>
              </a:rPr>
              <a:t>If a document doesn't have all these terms in the exact way you've specified, it will not be retrieved, even if it discusses related topics.</a:t>
            </a:r>
            <a:endParaRPr sz="1207">
              <a:solidFill>
                <a:schemeClr val="dk1"/>
              </a:solidFill>
            </a:endParaRPr>
          </a:p>
          <a:p>
            <a:pPr indent="0" lvl="0" marL="0" rtl="0" algn="l">
              <a:lnSpc>
                <a:spcPct val="105000"/>
              </a:lnSpc>
              <a:spcBef>
                <a:spcPts val="1200"/>
              </a:spcBef>
              <a:spcAft>
                <a:spcPts val="0"/>
              </a:spcAft>
              <a:buSzPts val="852"/>
              <a:buNone/>
            </a:pPr>
            <a:r>
              <a:rPr b="1" lang="en" sz="1207">
                <a:solidFill>
                  <a:srgbClr val="FF0000"/>
                </a:solidFill>
              </a:rPr>
              <a:t>Extended Boolean Model (EBM):</a:t>
            </a:r>
            <a:r>
              <a:rPr b="1" lang="en" sz="1207">
                <a:solidFill>
                  <a:schemeClr val="dk1"/>
                </a:solidFill>
              </a:rPr>
              <a:t> </a:t>
            </a:r>
            <a:r>
              <a:rPr lang="en" sz="1207">
                <a:solidFill>
                  <a:schemeClr val="dk1"/>
                </a:solidFill>
              </a:rPr>
              <a:t>In this Model, your query could be expanded and weighted to better capture relevant documents:</a:t>
            </a:r>
            <a:endParaRPr sz="1207">
              <a:solidFill>
                <a:schemeClr val="dk1"/>
              </a:solidFill>
            </a:endParaRPr>
          </a:p>
          <a:p>
            <a:pPr indent="-305276" lvl="0" marL="457200" rtl="0" algn="l">
              <a:lnSpc>
                <a:spcPct val="105000"/>
              </a:lnSpc>
              <a:spcBef>
                <a:spcPts val="1200"/>
              </a:spcBef>
              <a:spcAft>
                <a:spcPts val="0"/>
              </a:spcAft>
              <a:buClr>
                <a:schemeClr val="accent1"/>
              </a:buClr>
              <a:buSzPts val="1208"/>
              <a:buChar char="●"/>
            </a:pPr>
            <a:r>
              <a:rPr lang="en" sz="1207">
                <a:solidFill>
                  <a:schemeClr val="accent1"/>
                </a:solidFill>
              </a:rPr>
              <a:t>Query: AI OR artificial intelligence AND healthcare OR medical AND (diagnostics OR treatment)</a:t>
            </a:r>
            <a:endParaRPr sz="1207">
              <a:solidFill>
                <a:schemeClr val="accent1"/>
              </a:solidFill>
            </a:endParaRPr>
          </a:p>
          <a:p>
            <a:pPr indent="0" lvl="0" marL="0" rtl="0" algn="l">
              <a:lnSpc>
                <a:spcPct val="105000"/>
              </a:lnSpc>
              <a:spcBef>
                <a:spcPts val="1200"/>
              </a:spcBef>
              <a:spcAft>
                <a:spcPts val="0"/>
              </a:spcAft>
              <a:buSzPts val="852"/>
              <a:buNone/>
            </a:pPr>
            <a:r>
              <a:rPr lang="en" sz="1207">
                <a:solidFill>
                  <a:schemeClr val="dk1"/>
                </a:solidFill>
              </a:rPr>
              <a:t>In this model:</a:t>
            </a:r>
            <a:endParaRPr sz="1207">
              <a:solidFill>
                <a:schemeClr val="dk1"/>
              </a:solidFill>
            </a:endParaRPr>
          </a:p>
          <a:p>
            <a:pPr indent="-305276" lvl="0" marL="457200" rtl="0" algn="l">
              <a:lnSpc>
                <a:spcPct val="105000"/>
              </a:lnSpc>
              <a:spcBef>
                <a:spcPts val="1200"/>
              </a:spcBef>
              <a:spcAft>
                <a:spcPts val="0"/>
              </a:spcAft>
              <a:buClr>
                <a:schemeClr val="dk1"/>
              </a:buClr>
              <a:buSzPts val="1208"/>
              <a:buChar char="●"/>
            </a:pPr>
            <a:r>
              <a:rPr lang="en" sz="1207">
                <a:solidFill>
                  <a:schemeClr val="dk1"/>
                </a:solidFill>
              </a:rPr>
              <a:t>The terms "AI" and "artificial intelligence" are treated as synonymous, so documents containing either term will be retrieved.</a:t>
            </a:r>
            <a:endParaRPr sz="1207">
              <a:solidFill>
                <a:schemeClr val="dk1"/>
              </a:solidFill>
            </a:endParaRPr>
          </a:p>
          <a:p>
            <a:pPr indent="-305276" lvl="0" marL="457200" rtl="0" algn="l">
              <a:lnSpc>
                <a:spcPct val="105000"/>
              </a:lnSpc>
              <a:spcBef>
                <a:spcPts val="0"/>
              </a:spcBef>
              <a:spcAft>
                <a:spcPts val="0"/>
              </a:spcAft>
              <a:buClr>
                <a:schemeClr val="dk1"/>
              </a:buClr>
              <a:buSzPts val="1208"/>
              <a:buChar char="●"/>
            </a:pPr>
            <a:r>
              <a:rPr lang="en" sz="1207">
                <a:solidFill>
                  <a:schemeClr val="dk1"/>
                </a:solidFill>
              </a:rPr>
              <a:t>Similarly, "healthcare" and "medical" are considered related, broadening the scope of relevant documents.</a:t>
            </a:r>
            <a:endParaRPr sz="1207">
              <a:solidFill>
                <a:schemeClr val="dk1"/>
              </a:solidFill>
            </a:endParaRPr>
          </a:p>
          <a:p>
            <a:pPr indent="-305276" lvl="0" marL="457200" rtl="0" algn="l">
              <a:lnSpc>
                <a:spcPct val="105000"/>
              </a:lnSpc>
              <a:spcBef>
                <a:spcPts val="0"/>
              </a:spcBef>
              <a:spcAft>
                <a:spcPts val="0"/>
              </a:spcAft>
              <a:buClr>
                <a:schemeClr val="dk1"/>
              </a:buClr>
              <a:buSzPts val="1208"/>
              <a:buChar char="●"/>
            </a:pPr>
            <a:r>
              <a:rPr lang="en" sz="1207">
                <a:solidFill>
                  <a:schemeClr val="dk1"/>
                </a:solidFill>
              </a:rPr>
              <a:t>The terms "diagnostics" and "treatment" are used with an OR operator, allowing documents that discuss either or both topics to be retrieved.</a:t>
            </a:r>
            <a:endParaRPr sz="1207">
              <a:solidFill>
                <a:schemeClr val="dk1"/>
              </a:solidFill>
            </a:endParaRPr>
          </a:p>
          <a:p>
            <a:pPr indent="0" lvl="0" marL="0" rtl="0" algn="l">
              <a:lnSpc>
                <a:spcPct val="105000"/>
              </a:lnSpc>
              <a:spcBef>
                <a:spcPts val="1200"/>
              </a:spcBef>
              <a:spcAft>
                <a:spcPts val="1200"/>
              </a:spcAft>
              <a:buSzPts val="852"/>
              <a:buNone/>
            </a:pPr>
            <a:r>
              <a:t/>
            </a:r>
            <a:endParaRPr sz="1595"/>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en" sz="1300">
                <a:solidFill>
                  <a:schemeClr val="dk1"/>
                </a:solidFill>
              </a:rPr>
              <a:t>Additionally:</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The EBM might assign weights to terms based on their relevance or importance. For example, if a document mentions "AI in medical diagnostics" multiple times, it might receive a higher relevance score than a document that briefly mentions "AI in healthcare".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Partial matches or synonyms (like "AI" and "artificial intelligence") can also be accounted for, improving the retrieval of documents that use different but related terms.</a:t>
            </a:r>
            <a:endParaRPr sz="1300">
              <a:solidFill>
                <a:schemeClr val="dk1"/>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b="1" lang="en" sz="2000"/>
              <a:t>Advantages of EBM:</a:t>
            </a:r>
            <a:endParaRPr sz="3500"/>
          </a:p>
        </p:txBody>
      </p:sp>
      <p:sp>
        <p:nvSpPr>
          <p:cNvPr id="682" name="Google Shape;682;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1308" lvl="0" marL="457200" rtl="0" algn="l">
              <a:lnSpc>
                <a:spcPct val="95000"/>
              </a:lnSpc>
              <a:spcBef>
                <a:spcPts val="1200"/>
              </a:spcBef>
              <a:spcAft>
                <a:spcPts val="0"/>
              </a:spcAft>
              <a:buClr>
                <a:schemeClr val="dk1"/>
              </a:buClr>
              <a:buSzPts val="1303"/>
              <a:buAutoNum type="arabicPeriod"/>
            </a:pPr>
            <a:r>
              <a:rPr b="1" lang="en" sz="1302">
                <a:solidFill>
                  <a:schemeClr val="dk1"/>
                </a:solidFill>
              </a:rPr>
              <a:t>Improved Relevance:</a:t>
            </a:r>
            <a:r>
              <a:rPr lang="en" sz="1302">
                <a:solidFill>
                  <a:schemeClr val="dk1"/>
                </a:solidFill>
              </a:rPr>
              <a:t> EBM allows for term weighting, meaning more relevant documents can be ranked higher based on the importance or frequency of query terms within them. This enhances the precision of search results by prioritizing documents that are more closely related to the query.</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Partial Matching:</a:t>
            </a:r>
            <a:r>
              <a:rPr lang="en" sz="1302">
                <a:solidFill>
                  <a:schemeClr val="dk1"/>
                </a:solidFill>
              </a:rPr>
              <a:t> Unlike the strict Boolean model, which requires exact matches between query terms and document content, EBM supports partial matching. This means documents containing variations or related terms to those in the query can still be retrieved, improving recall (the ability to retrieve relevant documents).</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Synonym Handling:</a:t>
            </a:r>
            <a:r>
              <a:rPr lang="en" sz="1302">
                <a:solidFill>
                  <a:schemeClr val="dk1"/>
                </a:solidFill>
              </a:rPr>
              <a:t> EBM can accommodate synonyms and related terms, broadening the scope of retrieval. For example, it can recognize "AI" and "artificial intelligence" as equivalent terms, ensuring that documents using either term are retrieved.</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Flexibility in Query Construction:</a:t>
            </a:r>
            <a:r>
              <a:rPr lang="en" sz="1302">
                <a:solidFill>
                  <a:schemeClr val="dk1"/>
                </a:solidFill>
              </a:rPr>
              <a:t> EBM allows for more complex queries using Boolean operators (AND, OR, NOT) and parentheses to combine terms and specify relationships between them. This flexibility enables users to construct more precise queries tailored to their information needs.</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Conceptual Retrieval:</a:t>
            </a:r>
            <a:r>
              <a:rPr lang="en" sz="1302">
                <a:solidFill>
                  <a:schemeClr val="dk1"/>
                </a:solidFill>
              </a:rPr>
              <a:t> By incorporating concepts and semantic relationships between terms, EBM can capture documents that are conceptually related to the query, even if they do not contain the exact terms specified. This enhances the overall effectiveness of information retrieval.</a:t>
            </a:r>
            <a:endParaRPr sz="1302">
              <a:solidFill>
                <a:schemeClr val="dk1"/>
              </a:solidFill>
            </a:endParaRPr>
          </a:p>
          <a:p>
            <a:pPr indent="0" lvl="0" marL="0" rtl="0" algn="l">
              <a:lnSpc>
                <a:spcPct val="95000"/>
              </a:lnSpc>
              <a:spcBef>
                <a:spcPts val="1200"/>
              </a:spcBef>
              <a:spcAft>
                <a:spcPts val="1200"/>
              </a:spcAft>
              <a:buSzPts val="1018"/>
              <a:buNone/>
            </a:pPr>
            <a:r>
              <a:t/>
            </a:r>
            <a:endParaRPr sz="1765"/>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1308" lvl="0" marL="457200" rtl="0" algn="l">
              <a:lnSpc>
                <a:spcPct val="95000"/>
              </a:lnSpc>
              <a:spcBef>
                <a:spcPts val="1200"/>
              </a:spcBef>
              <a:spcAft>
                <a:spcPts val="0"/>
              </a:spcAft>
              <a:buClr>
                <a:schemeClr val="dk1"/>
              </a:buClr>
              <a:buSzPts val="1303"/>
              <a:buAutoNum type="arabicPeriod"/>
            </a:pPr>
            <a:r>
              <a:rPr b="1" lang="en" sz="1302">
                <a:solidFill>
                  <a:schemeClr val="dk1"/>
                </a:solidFill>
              </a:rPr>
              <a:t>Complexity:</a:t>
            </a:r>
            <a:r>
              <a:rPr lang="en" sz="1302">
                <a:solidFill>
                  <a:schemeClr val="dk1"/>
                </a:solidFill>
              </a:rPr>
              <a:t> Implementing and understanding EBM can be more complex compared to the traditional Boolean model. Users may need more training or expertise to construct effective queries and interpret search results correctly.</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Computational Overhead:</a:t>
            </a:r>
            <a:r>
              <a:rPr lang="en" sz="1302">
                <a:solidFill>
                  <a:schemeClr val="dk1"/>
                </a:solidFill>
              </a:rPr>
              <a:t> EBM involves more complex computations, such as term weighting and handling synonyms, which can increase computational overhead compared to the simpler Boolean model. This may affect the speed of retrieval in large-scale systems.</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Risk of Over-retrieval:</a:t>
            </a:r>
            <a:r>
              <a:rPr lang="en" sz="1302">
                <a:solidFill>
                  <a:schemeClr val="dk1"/>
                </a:solidFill>
              </a:rPr>
              <a:t> Because EBM allows for partial matches and synonym handling, there is a risk of retrieving too many irrelevant documents (over-retrieval). This can happen if the model is not properly tuned or if query terms are too broad or ambiguous.</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Dependency on Quality of Indexing:</a:t>
            </a:r>
            <a:r>
              <a:rPr lang="en" sz="1302">
                <a:solidFill>
                  <a:schemeClr val="dk1"/>
                </a:solidFill>
              </a:rPr>
              <a:t> EBM relies heavily on the quality of the indexing process, which involves assigning weights to terms and capturing semantic relationships. If indexing is not done well, retrieval effectiveness may be compromised.</a:t>
            </a:r>
            <a:endParaRPr sz="1302">
              <a:solidFill>
                <a:schemeClr val="dk1"/>
              </a:solidFill>
            </a:endParaRPr>
          </a:p>
          <a:p>
            <a:pPr indent="-311308" lvl="0" marL="457200" rtl="0" algn="l">
              <a:lnSpc>
                <a:spcPct val="95000"/>
              </a:lnSpc>
              <a:spcBef>
                <a:spcPts val="0"/>
              </a:spcBef>
              <a:spcAft>
                <a:spcPts val="0"/>
              </a:spcAft>
              <a:buClr>
                <a:schemeClr val="dk1"/>
              </a:buClr>
              <a:buSzPts val="1303"/>
              <a:buAutoNum type="arabicPeriod"/>
            </a:pPr>
            <a:r>
              <a:rPr b="1" lang="en" sz="1302">
                <a:solidFill>
                  <a:schemeClr val="dk1"/>
                </a:solidFill>
              </a:rPr>
              <a:t>User Training Required:</a:t>
            </a:r>
            <a:r>
              <a:rPr lang="en" sz="1302">
                <a:solidFill>
                  <a:schemeClr val="dk1"/>
                </a:solidFill>
              </a:rPr>
              <a:t> Due to its complexity and flexibility, users may need training to fully utilize EBM's capabilities and construct effective queries. This could be a barrier in environments where users are not familiar with advanced search techniques.</a:t>
            </a:r>
            <a:endParaRPr sz="1302">
              <a:solidFill>
                <a:schemeClr val="dk1"/>
              </a:solidFill>
            </a:endParaRPr>
          </a:p>
          <a:p>
            <a:pPr indent="0" lvl="0" marL="0" rtl="0" algn="l">
              <a:lnSpc>
                <a:spcPct val="95000"/>
              </a:lnSpc>
              <a:spcBef>
                <a:spcPts val="1200"/>
              </a:spcBef>
              <a:spcAft>
                <a:spcPts val="1200"/>
              </a:spcAft>
              <a:buSzPts val="1018"/>
              <a:buNone/>
            </a:pPr>
            <a:r>
              <a:t/>
            </a:r>
            <a:endParaRPr sz="1765"/>
          </a:p>
        </p:txBody>
      </p:sp>
      <p:sp>
        <p:nvSpPr>
          <p:cNvPr id="688" name="Google Shape;688;p80"/>
          <p:cNvSpPr txBox="1"/>
          <p:nvPr>
            <p:ph type="title"/>
          </p:nvPr>
        </p:nvSpPr>
        <p:spPr>
          <a:xfrm>
            <a:off x="379725" y="379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2800"/>
              <a:buNone/>
            </a:pPr>
            <a:r>
              <a:rPr b="1" lang="en" sz="2000"/>
              <a:t>Disadvantages of EBM:</a:t>
            </a:r>
            <a:endParaRPr sz="35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800"/>
              <a:buNone/>
            </a:pPr>
            <a:r>
              <a:rPr b="1" lang="en" sz="2300">
                <a:solidFill>
                  <a:schemeClr val="dk1"/>
                </a:solidFill>
              </a:rPr>
              <a:t>Alternative Set Theoretic Model: Fuzzy Set Model</a:t>
            </a:r>
            <a:endParaRPr b="1" sz="2300">
              <a:solidFill>
                <a:schemeClr val="dk1"/>
              </a:solidFill>
            </a:endParaRPr>
          </a:p>
          <a:p>
            <a:pPr indent="0" lvl="0" marL="0" rtl="0" algn="ctr">
              <a:lnSpc>
                <a:spcPct val="115000"/>
              </a:lnSpc>
              <a:spcBef>
                <a:spcPts val="0"/>
              </a:spcBef>
              <a:spcAft>
                <a:spcPts val="1200"/>
              </a:spcAft>
              <a:buSzPts val="1800"/>
              <a:buNone/>
            </a:pPr>
            <a:r>
              <a:t/>
            </a:r>
            <a:endParaRPr b="1" sz="23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2"/>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Fuzzy set Theory</a:t>
            </a:r>
            <a:endParaRPr/>
          </a:p>
        </p:txBody>
      </p:sp>
      <p:sp>
        <p:nvSpPr>
          <p:cNvPr id="699" name="Google Shape;699;p82"/>
          <p:cNvSpPr txBox="1"/>
          <p:nvPr/>
        </p:nvSpPr>
        <p:spPr>
          <a:xfrm>
            <a:off x="192775" y="572700"/>
            <a:ext cx="8520600" cy="2862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The fuzzy set theory is an extension of the classical set theory designed to handle the concept of </a:t>
            </a:r>
            <a:r>
              <a:rPr b="0" i="0" lang="en" sz="1400" u="none" cap="none" strike="noStrike">
                <a:solidFill>
                  <a:srgbClr val="FF0000"/>
                </a:solidFill>
                <a:latin typeface="Arial"/>
                <a:ea typeface="Arial"/>
                <a:cs typeface="Arial"/>
                <a:sym typeface="Arial"/>
              </a:rPr>
              <a:t>partial membership </a:t>
            </a:r>
            <a:r>
              <a:rPr b="0" i="0" lang="en" sz="1400" u="none" cap="none" strike="noStrike">
                <a:solidFill>
                  <a:srgbClr val="000000"/>
                </a:solidFill>
                <a:latin typeface="Arial"/>
                <a:ea typeface="Arial"/>
                <a:cs typeface="Arial"/>
                <a:sym typeface="Arial"/>
              </a:rPr>
              <a:t>making it applicable in various fields where binary classification is insufficient..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 traditional set theory,membership is binary.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fuzzy set theory deals with the representation of the classes whose boundaries are not well defined.</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key idea is to associate a membership function with the elements of the class.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This function takes the values in the interval [0,1].</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Thus membership in fuzzy set is a intrinsically </a:t>
            </a:r>
            <a:r>
              <a:rPr b="1" i="1" lang="en" sz="1500" u="none" cap="none" strike="noStrike">
                <a:solidFill>
                  <a:srgbClr val="FF0000"/>
                </a:solidFill>
                <a:latin typeface="Arial"/>
                <a:ea typeface="Arial"/>
                <a:cs typeface="Arial"/>
                <a:sym typeface="Arial"/>
              </a:rPr>
              <a:t>gradual </a:t>
            </a:r>
            <a:r>
              <a:rPr b="0" i="0" lang="en" sz="1600" u="none" cap="none" strike="noStrike">
                <a:solidFill>
                  <a:schemeClr val="dk1"/>
                </a:solidFill>
                <a:latin typeface="Arial"/>
                <a:ea typeface="Arial"/>
                <a:cs typeface="Arial"/>
                <a:sym typeface="Arial"/>
              </a:rPr>
              <a:t>instead of abrupt (as in conventional boolean logic)classic</a:t>
            </a:r>
            <a:endParaRPr b="0" i="0" sz="16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Fuzzy set theory allows elements to have </a:t>
            </a:r>
            <a:r>
              <a:rPr b="0" i="0" lang="en" sz="1400" u="none" cap="none" strike="noStrike">
                <a:solidFill>
                  <a:srgbClr val="FF0000"/>
                </a:solidFill>
                <a:latin typeface="Arial"/>
                <a:ea typeface="Arial"/>
                <a:cs typeface="Arial"/>
                <a:sym typeface="Arial"/>
              </a:rPr>
              <a:t>degrees of membership in a set</a:t>
            </a:r>
            <a:r>
              <a:rPr b="0" i="0" lang="en" sz="1400" u="none" cap="none" strike="noStrike">
                <a:solidFill>
                  <a:schemeClr val="dk1"/>
                </a:solidFill>
                <a:latin typeface="Arial"/>
                <a:ea typeface="Arial"/>
                <a:cs typeface="Arial"/>
                <a:sym typeface="Arial"/>
              </a:rPr>
              <a:t>, which is useful for dealing with </a:t>
            </a:r>
            <a:r>
              <a:rPr b="0" i="0" lang="en" sz="1400" u="none" cap="none" strike="noStrike">
                <a:solidFill>
                  <a:srgbClr val="FF0000"/>
                </a:solidFill>
                <a:latin typeface="Arial"/>
                <a:ea typeface="Arial"/>
                <a:cs typeface="Arial"/>
                <a:sym typeface="Arial"/>
              </a:rPr>
              <a:t>uncertain or imprecise information.</a:t>
            </a:r>
            <a:endParaRPr b="0" i="0" sz="1400" u="none" cap="none" strike="noStrike">
              <a:solidFill>
                <a:srgbClr val="FF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700" name="Google Shape;700;p82"/>
          <p:cNvPicPr preferRelativeResize="0"/>
          <p:nvPr/>
        </p:nvPicPr>
        <p:blipFill rotWithShape="1">
          <a:blip r:embed="rId3">
            <a:alphaModFix/>
          </a:blip>
          <a:srcRect b="0" l="0" r="0" t="0"/>
          <a:stretch/>
        </p:blipFill>
        <p:spPr>
          <a:xfrm>
            <a:off x="399575" y="3341700"/>
            <a:ext cx="8187102" cy="946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83"/>
          <p:cNvPicPr preferRelativeResize="0"/>
          <p:nvPr/>
        </p:nvPicPr>
        <p:blipFill rotWithShape="1">
          <a:blip r:embed="rId3">
            <a:alphaModFix/>
          </a:blip>
          <a:srcRect b="0" l="0" r="0" t="0"/>
          <a:stretch/>
        </p:blipFill>
        <p:spPr>
          <a:xfrm>
            <a:off x="955988" y="147525"/>
            <a:ext cx="6619875" cy="3505200"/>
          </a:xfrm>
          <a:prstGeom prst="rect">
            <a:avLst/>
          </a:prstGeom>
          <a:noFill/>
          <a:ln>
            <a:noFill/>
          </a:ln>
        </p:spPr>
      </p:pic>
      <p:pic>
        <p:nvPicPr>
          <p:cNvPr id="706" name="Google Shape;706;p83"/>
          <p:cNvPicPr preferRelativeResize="0"/>
          <p:nvPr/>
        </p:nvPicPr>
        <p:blipFill rotWithShape="1">
          <a:blip r:embed="rId4">
            <a:alphaModFix/>
          </a:blip>
          <a:srcRect b="0" l="0" r="0" t="0"/>
          <a:stretch/>
        </p:blipFill>
        <p:spPr>
          <a:xfrm>
            <a:off x="356450" y="4000650"/>
            <a:ext cx="7219424" cy="53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f6f8d14d9e_0_6"/>
          <p:cNvSpPr txBox="1"/>
          <p:nvPr>
            <p:ph idx="1" type="subTitle"/>
          </p:nvPr>
        </p:nvSpPr>
        <p:spPr>
          <a:xfrm>
            <a:off x="311700" y="-137675"/>
            <a:ext cx="8520600" cy="522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SzPct val="108108"/>
              <a:buNone/>
            </a:pPr>
            <a:r>
              <a:rPr b="1" lang="en">
                <a:latin typeface="Times New Roman"/>
                <a:ea typeface="Times New Roman"/>
                <a:cs typeface="Times New Roman"/>
                <a:sym typeface="Times New Roman"/>
              </a:rPr>
              <a:t>Taxonomy of Information Retrieval Models</a:t>
            </a:r>
            <a:endParaRPr b="1">
              <a:latin typeface="Times New Roman"/>
              <a:ea typeface="Times New Roman"/>
              <a:cs typeface="Times New Roman"/>
              <a:sym typeface="Times New Roman"/>
            </a:endParaRPr>
          </a:p>
        </p:txBody>
      </p:sp>
      <p:sp>
        <p:nvSpPr>
          <p:cNvPr id="108" name="Google Shape;108;g2f6f8d14d9e_0_6"/>
          <p:cNvSpPr txBox="1"/>
          <p:nvPr>
            <p:ph idx="1" type="subTitle"/>
          </p:nvPr>
        </p:nvSpPr>
        <p:spPr>
          <a:xfrm>
            <a:off x="124200" y="384925"/>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chemeClr val="dk1"/>
                </a:solidFill>
              </a:rPr>
              <a:t>1. Classical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Boolean Model</a:t>
            </a:r>
            <a:r>
              <a:rPr lang="en" sz="1600">
                <a:solidFill>
                  <a:schemeClr val="dk1"/>
                </a:solidFill>
              </a:rPr>
              <a:t>: Represents documents and queries as sets of index words. Hence model is set theoretic.  Uses Boolean logic (AND, OR, NOT) to match documents with queries. Documents are either relevant or not, with no ranking.</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Vector Space Model</a:t>
            </a:r>
            <a:r>
              <a:rPr lang="en" sz="1600">
                <a:solidFill>
                  <a:schemeClr val="dk1"/>
                </a:solidFill>
              </a:rPr>
              <a:t>: Represents documents and queries as vectors in a multidimensional space. Relevance is determined by the cosine similarity between document and query vectors.</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Probabilistic Model</a:t>
            </a:r>
            <a:r>
              <a:rPr lang="en" sz="1600">
                <a:solidFill>
                  <a:schemeClr val="dk1"/>
                </a:solidFill>
              </a:rPr>
              <a:t>: Estimates the probability that a document is relevant to a query based on prior probability and document features.</a:t>
            </a:r>
            <a:endParaRPr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
        <p:nvSpPr>
          <p:cNvPr id="109" name="Google Shape;109;g2f6f8d14d9e_0_6"/>
          <p:cNvSpPr txBox="1"/>
          <p:nvPr>
            <p:ph idx="1" type="subTitle"/>
          </p:nvPr>
        </p:nvSpPr>
        <p:spPr>
          <a:xfrm>
            <a:off x="124200" y="3356725"/>
            <a:ext cx="8895600" cy="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2800"/>
              <a:buNone/>
            </a:pPr>
            <a:r>
              <a:rPr b="1" lang="en" sz="1600">
                <a:solidFill>
                  <a:schemeClr val="dk1"/>
                </a:solidFill>
              </a:rPr>
              <a:t>2. Structured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Extended Boolean Model</a:t>
            </a:r>
            <a:r>
              <a:rPr lang="en" sz="1600">
                <a:solidFill>
                  <a:schemeClr val="dk1"/>
                </a:solidFill>
              </a:rPr>
              <a:t>: Enhances the Boolean model by incorporating partial matching and term weighting.</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Fuzzy Set Model</a:t>
            </a:r>
            <a:r>
              <a:rPr lang="en" sz="1600">
                <a:solidFill>
                  <a:schemeClr val="dk1"/>
                </a:solidFill>
              </a:rPr>
              <a:t>: Uses fuzzy logic to handle the vagueness and ambiguity in information retrieval, allowing partial membership.</a:t>
            </a:r>
            <a:endParaRPr sz="1600">
              <a:solidFill>
                <a:schemeClr val="dk1"/>
              </a:solidFill>
            </a:endParaRPr>
          </a:p>
          <a:p>
            <a:pPr indent="0" lvl="0" marL="457200" rtl="0" algn="l">
              <a:lnSpc>
                <a:spcPct val="115000"/>
              </a:lnSpc>
              <a:spcBef>
                <a:spcPts val="1200"/>
              </a:spcBef>
              <a:spcAft>
                <a:spcPts val="0"/>
              </a:spcAft>
              <a:buSzPts val="2800"/>
              <a:buNone/>
            </a:pPr>
            <a:r>
              <a:t/>
            </a:r>
            <a:endParaRPr sz="1600">
              <a:solidFill>
                <a:schemeClr val="dk1"/>
              </a:solidFill>
            </a:endParaRPr>
          </a:p>
          <a:p>
            <a:pPr indent="0" lvl="0" marL="0" rtl="0" algn="l">
              <a:lnSpc>
                <a:spcPct val="100000"/>
              </a:lnSpc>
              <a:spcBef>
                <a:spcPts val="1200"/>
              </a:spcBef>
              <a:spcAft>
                <a:spcPts val="0"/>
              </a:spcAft>
              <a:buSzPts val="2800"/>
              <a:buNone/>
            </a:pPr>
            <a:r>
              <a:t/>
            </a:r>
            <a:endParaRPr sz="16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4"/>
          <p:cNvSpPr txBox="1"/>
          <p:nvPr/>
        </p:nvSpPr>
        <p:spPr>
          <a:xfrm>
            <a:off x="525800" y="340075"/>
            <a:ext cx="272100" cy="32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highlight>
                <a:schemeClr val="lt1"/>
              </a:highlight>
              <a:latin typeface="Arial"/>
              <a:ea typeface="Arial"/>
              <a:cs typeface="Arial"/>
              <a:sym typeface="Arial"/>
            </a:endParaRPr>
          </a:p>
        </p:txBody>
      </p:sp>
      <p:pic>
        <p:nvPicPr>
          <p:cNvPr id="712" name="Google Shape;712;p84"/>
          <p:cNvPicPr preferRelativeResize="0"/>
          <p:nvPr/>
        </p:nvPicPr>
        <p:blipFill rotWithShape="1">
          <a:blip r:embed="rId3">
            <a:alphaModFix/>
          </a:blip>
          <a:srcRect b="0" l="0" r="0" t="0"/>
          <a:stretch/>
        </p:blipFill>
        <p:spPr>
          <a:xfrm>
            <a:off x="595125" y="152400"/>
            <a:ext cx="7906524" cy="43109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5"/>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Fuzzy Algebra</a:t>
            </a:r>
            <a:endParaRPr/>
          </a:p>
        </p:txBody>
      </p:sp>
      <p:pic>
        <p:nvPicPr>
          <p:cNvPr id="718" name="Google Shape;718;p85"/>
          <p:cNvPicPr preferRelativeResize="0"/>
          <p:nvPr/>
        </p:nvPicPr>
        <p:blipFill rotWithShape="1">
          <a:blip r:embed="rId3">
            <a:alphaModFix/>
          </a:blip>
          <a:srcRect b="0" l="0" r="0" t="0"/>
          <a:stretch/>
        </p:blipFill>
        <p:spPr>
          <a:xfrm>
            <a:off x="1223525" y="921450"/>
            <a:ext cx="6962299" cy="4222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6"/>
          <p:cNvSpPr txBox="1"/>
          <p:nvPr>
            <p:ph idx="1" type="body"/>
          </p:nvPr>
        </p:nvSpPr>
        <p:spPr>
          <a:xfrm>
            <a:off x="311700" y="712925"/>
            <a:ext cx="7977300" cy="3416400"/>
          </a:xfrm>
          <a:prstGeom prst="rect">
            <a:avLst/>
          </a:prstGeom>
          <a:noFill/>
          <a:ln>
            <a:noFill/>
          </a:ln>
        </p:spPr>
        <p:txBody>
          <a:bodyPr anchorCtr="0" anchor="t" bIns="91425" lIns="91425" spcFirstLastPara="1" rIns="91425" wrap="square" tIns="91425">
            <a:noAutofit/>
          </a:bodyPr>
          <a:lstStyle/>
          <a:p>
            <a:pPr indent="-298767" lvl="0" marL="457200" rtl="0" algn="l">
              <a:lnSpc>
                <a:spcPct val="95000"/>
              </a:lnSpc>
              <a:spcBef>
                <a:spcPts val="0"/>
              </a:spcBef>
              <a:spcAft>
                <a:spcPts val="0"/>
              </a:spcAft>
              <a:buClr>
                <a:schemeClr val="dk1"/>
              </a:buClr>
              <a:buSzPts val="1105"/>
              <a:buChar char="●"/>
            </a:pPr>
            <a:r>
              <a:rPr lang="en" sz="1305">
                <a:solidFill>
                  <a:schemeClr val="dk1"/>
                </a:solidFill>
              </a:rPr>
              <a:t>A </a:t>
            </a:r>
            <a:r>
              <a:rPr i="1" lang="en" sz="1815">
                <a:solidFill>
                  <a:srgbClr val="FF0000"/>
                </a:solidFill>
              </a:rPr>
              <a:t>thesaurus </a:t>
            </a:r>
            <a:r>
              <a:rPr lang="en" sz="1305">
                <a:solidFill>
                  <a:schemeClr val="dk1"/>
                </a:solidFill>
              </a:rPr>
              <a:t>in the context of fuzzy sets refers to a structured representation of terms that captures the relationships and degrees of similarity between them, allowing for more flexible and nuanced information retrieval. </a:t>
            </a:r>
            <a:endParaRPr sz="1305">
              <a:solidFill>
                <a:schemeClr val="dk1"/>
              </a:solidFill>
            </a:endParaRPr>
          </a:p>
          <a:p>
            <a:pPr indent="0" lvl="0" marL="457200" rtl="0" algn="l">
              <a:lnSpc>
                <a:spcPct val="95000"/>
              </a:lnSpc>
              <a:spcBef>
                <a:spcPts val="1200"/>
              </a:spcBef>
              <a:spcAft>
                <a:spcPts val="0"/>
              </a:spcAft>
              <a:buSzPts val="935"/>
              <a:buNone/>
            </a:pPr>
            <a:r>
              <a:t/>
            </a:r>
            <a:endParaRPr sz="285">
              <a:solidFill>
                <a:schemeClr val="dk1"/>
              </a:solidFill>
            </a:endParaRPr>
          </a:p>
          <a:p>
            <a:pPr indent="-311467" lvl="0" marL="457200" rtl="0" algn="l">
              <a:lnSpc>
                <a:spcPct val="95000"/>
              </a:lnSpc>
              <a:spcBef>
                <a:spcPts val="1200"/>
              </a:spcBef>
              <a:spcAft>
                <a:spcPts val="0"/>
              </a:spcAft>
              <a:buClr>
                <a:schemeClr val="dk1"/>
              </a:buClr>
              <a:buSzPts val="1305"/>
              <a:buChar char="●"/>
            </a:pPr>
            <a:r>
              <a:rPr lang="en" sz="1305">
                <a:solidFill>
                  <a:schemeClr val="dk1"/>
                </a:solidFill>
              </a:rPr>
              <a:t>The fuzzy set approach to a thesaurus enables the representation of synonyms, antonyms, and related(contextually) terms  with varying degrees of membership, which can be particularly useful for enhancing search queries and improving retrieval accuracy.</a:t>
            </a:r>
            <a:endParaRPr sz="1305">
              <a:solidFill>
                <a:schemeClr val="dk1"/>
              </a:solidFill>
            </a:endParaRPr>
          </a:p>
          <a:p>
            <a:pPr indent="0" lvl="0" marL="457200" rtl="0" algn="l">
              <a:lnSpc>
                <a:spcPct val="95000"/>
              </a:lnSpc>
              <a:spcBef>
                <a:spcPts val="1200"/>
              </a:spcBef>
              <a:spcAft>
                <a:spcPts val="0"/>
              </a:spcAft>
              <a:buSzPts val="935"/>
              <a:buNone/>
            </a:pPr>
            <a:r>
              <a:t/>
            </a:r>
            <a:endParaRPr sz="285">
              <a:solidFill>
                <a:schemeClr val="dk1"/>
              </a:solidFill>
            </a:endParaRPr>
          </a:p>
          <a:p>
            <a:pPr indent="-311467" lvl="0" marL="457200" rtl="0" algn="l">
              <a:lnSpc>
                <a:spcPct val="95000"/>
              </a:lnSpc>
              <a:spcBef>
                <a:spcPts val="1200"/>
              </a:spcBef>
              <a:spcAft>
                <a:spcPts val="0"/>
              </a:spcAft>
              <a:buClr>
                <a:schemeClr val="dk1"/>
              </a:buClr>
              <a:buSzPts val="1305"/>
              <a:buChar char="●"/>
            </a:pPr>
            <a:r>
              <a:rPr lang="en" sz="1305">
                <a:solidFill>
                  <a:schemeClr val="dk1"/>
                </a:solidFill>
              </a:rPr>
              <a:t>The basic idea is to expand index terms in the query with related terms(obtained from the thesaurus)  such that additional relevant documents(i.e besides the ones that would be normally retrieved) can be retrieved by the user query.</a:t>
            </a:r>
            <a:endParaRPr sz="1305">
              <a:solidFill>
                <a:schemeClr val="dk1"/>
              </a:solidFill>
            </a:endParaRPr>
          </a:p>
          <a:p>
            <a:pPr indent="0" lvl="0" marL="457200" rtl="0" algn="l">
              <a:lnSpc>
                <a:spcPct val="95000"/>
              </a:lnSpc>
              <a:spcBef>
                <a:spcPts val="1200"/>
              </a:spcBef>
              <a:spcAft>
                <a:spcPts val="0"/>
              </a:spcAft>
              <a:buSzPts val="935"/>
              <a:buNone/>
            </a:pPr>
            <a:r>
              <a:t/>
            </a:r>
            <a:endParaRPr sz="1305">
              <a:solidFill>
                <a:schemeClr val="dk1"/>
              </a:solidFill>
            </a:endParaRPr>
          </a:p>
          <a:p>
            <a:pPr indent="0" lvl="0" marL="0" rtl="0" algn="l">
              <a:lnSpc>
                <a:spcPct val="95000"/>
              </a:lnSpc>
              <a:spcBef>
                <a:spcPts val="1200"/>
              </a:spcBef>
              <a:spcAft>
                <a:spcPts val="1200"/>
              </a:spcAft>
              <a:buSzPts val="935"/>
              <a:buNone/>
            </a:pPr>
            <a:r>
              <a:t/>
            </a:r>
            <a:endParaRPr sz="1305">
              <a:solidFill>
                <a:schemeClr val="dk1"/>
              </a:solidFill>
            </a:endParaRPr>
          </a:p>
        </p:txBody>
      </p:sp>
      <p:sp>
        <p:nvSpPr>
          <p:cNvPr id="724" name="Google Shape;724;p8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Fuzzy Information Retrieval Model</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87"/>
          <p:cNvPicPr preferRelativeResize="0"/>
          <p:nvPr/>
        </p:nvPicPr>
        <p:blipFill rotWithShape="1">
          <a:blip r:embed="rId3">
            <a:alphaModFix/>
          </a:blip>
          <a:srcRect b="0" l="0" r="0" t="0"/>
          <a:stretch/>
        </p:blipFill>
        <p:spPr>
          <a:xfrm>
            <a:off x="967650" y="765150"/>
            <a:ext cx="6086475" cy="31881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88"/>
          <p:cNvPicPr preferRelativeResize="0"/>
          <p:nvPr/>
        </p:nvPicPr>
        <p:blipFill rotWithShape="1">
          <a:blip r:embed="rId3">
            <a:alphaModFix/>
          </a:blip>
          <a:srcRect b="0" l="0" r="0" t="0"/>
          <a:stretch/>
        </p:blipFill>
        <p:spPr>
          <a:xfrm>
            <a:off x="486250" y="3491575"/>
            <a:ext cx="2650000" cy="1160025"/>
          </a:xfrm>
          <a:prstGeom prst="rect">
            <a:avLst/>
          </a:prstGeom>
          <a:noFill/>
          <a:ln>
            <a:noFill/>
          </a:ln>
        </p:spPr>
      </p:pic>
      <p:pic>
        <p:nvPicPr>
          <p:cNvPr id="735" name="Google Shape;735;p88"/>
          <p:cNvPicPr preferRelativeResize="0"/>
          <p:nvPr/>
        </p:nvPicPr>
        <p:blipFill rotWithShape="1">
          <a:blip r:embed="rId4">
            <a:alphaModFix/>
          </a:blip>
          <a:srcRect b="0" l="0" r="0" t="0"/>
          <a:stretch/>
        </p:blipFill>
        <p:spPr>
          <a:xfrm>
            <a:off x="3578575" y="3436875"/>
            <a:ext cx="5115124" cy="1549850"/>
          </a:xfrm>
          <a:prstGeom prst="rect">
            <a:avLst/>
          </a:prstGeom>
          <a:noFill/>
          <a:ln>
            <a:noFill/>
          </a:ln>
        </p:spPr>
      </p:pic>
      <p:pic>
        <p:nvPicPr>
          <p:cNvPr id="736" name="Google Shape;736;p88"/>
          <p:cNvPicPr preferRelativeResize="0"/>
          <p:nvPr/>
        </p:nvPicPr>
        <p:blipFill rotWithShape="1">
          <a:blip r:embed="rId5">
            <a:alphaModFix/>
          </a:blip>
          <a:srcRect b="0" l="0" r="0" t="0"/>
          <a:stretch/>
        </p:blipFill>
        <p:spPr>
          <a:xfrm>
            <a:off x="445400" y="501600"/>
            <a:ext cx="7342125" cy="2372825"/>
          </a:xfrm>
          <a:prstGeom prst="rect">
            <a:avLst/>
          </a:prstGeom>
          <a:noFill/>
          <a:ln>
            <a:noFill/>
          </a:ln>
        </p:spPr>
      </p:pic>
      <p:sp>
        <p:nvSpPr>
          <p:cNvPr id="737" name="Google Shape;737;p88"/>
          <p:cNvSpPr txBox="1"/>
          <p:nvPr>
            <p:ph type="title"/>
          </p:nvPr>
        </p:nvSpPr>
        <p:spPr>
          <a:xfrm>
            <a:off x="311700" y="-762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Fuzzy Information Retrieval Model</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9"/>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a:t>
            </a:r>
            <a:endParaRPr/>
          </a:p>
        </p:txBody>
      </p:sp>
      <p:pic>
        <p:nvPicPr>
          <p:cNvPr id="743" name="Google Shape;743;p89"/>
          <p:cNvPicPr preferRelativeResize="0"/>
          <p:nvPr/>
        </p:nvPicPr>
        <p:blipFill rotWithShape="1">
          <a:blip r:embed="rId3">
            <a:alphaModFix/>
          </a:blip>
          <a:srcRect b="0" l="0" r="0" t="0"/>
          <a:stretch/>
        </p:blipFill>
        <p:spPr>
          <a:xfrm>
            <a:off x="496813" y="572688"/>
            <a:ext cx="7953375" cy="28670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749" name="Google Shape;749;p90"/>
          <p:cNvPicPr preferRelativeResize="0"/>
          <p:nvPr/>
        </p:nvPicPr>
        <p:blipFill rotWithShape="1">
          <a:blip r:embed="rId3">
            <a:alphaModFix/>
          </a:blip>
          <a:srcRect b="0" l="0" r="0" t="0"/>
          <a:stretch/>
        </p:blipFill>
        <p:spPr>
          <a:xfrm>
            <a:off x="183600" y="0"/>
            <a:ext cx="8648700" cy="3524250"/>
          </a:xfrm>
          <a:prstGeom prst="rect">
            <a:avLst/>
          </a:prstGeom>
          <a:noFill/>
          <a:ln>
            <a:noFill/>
          </a:ln>
        </p:spPr>
      </p:pic>
      <p:pic>
        <p:nvPicPr>
          <p:cNvPr id="750" name="Google Shape;750;p90"/>
          <p:cNvPicPr preferRelativeResize="0"/>
          <p:nvPr/>
        </p:nvPicPr>
        <p:blipFill rotWithShape="1">
          <a:blip r:embed="rId4">
            <a:alphaModFix/>
          </a:blip>
          <a:srcRect b="0" l="0" r="0" t="0"/>
          <a:stretch/>
        </p:blipFill>
        <p:spPr>
          <a:xfrm>
            <a:off x="425075" y="3524250"/>
            <a:ext cx="6682200" cy="1669600"/>
          </a:xfrm>
          <a:prstGeom prst="rect">
            <a:avLst/>
          </a:prstGeom>
          <a:noFill/>
          <a:ln>
            <a:noFill/>
          </a:ln>
        </p:spPr>
      </p:pic>
      <p:pic>
        <p:nvPicPr>
          <p:cNvPr id="751" name="Google Shape;751;p90"/>
          <p:cNvPicPr preferRelativeResize="0"/>
          <p:nvPr/>
        </p:nvPicPr>
        <p:blipFill rotWithShape="1">
          <a:blip r:embed="rId5">
            <a:alphaModFix/>
          </a:blip>
          <a:srcRect b="0" l="0" r="0" t="0"/>
          <a:stretch/>
        </p:blipFill>
        <p:spPr>
          <a:xfrm>
            <a:off x="7386600" y="3789300"/>
            <a:ext cx="1627575" cy="9666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5" name="Shape 755"/>
        <p:cNvGrpSpPr/>
        <p:nvPr/>
      </p:nvGrpSpPr>
      <p:grpSpPr>
        <a:xfrm>
          <a:off x="0" y="0"/>
          <a:ext cx="0" cy="0"/>
          <a:chOff x="0" y="0"/>
          <a:chExt cx="0" cy="0"/>
        </a:xfrm>
      </p:grpSpPr>
      <p:pic>
        <p:nvPicPr>
          <p:cNvPr id="756" name="Google Shape;756;p91"/>
          <p:cNvPicPr preferRelativeResize="0"/>
          <p:nvPr/>
        </p:nvPicPr>
        <p:blipFill rotWithShape="1">
          <a:blip r:embed="rId3">
            <a:alphaModFix/>
          </a:blip>
          <a:srcRect b="0" l="0" r="0" t="0"/>
          <a:stretch/>
        </p:blipFill>
        <p:spPr>
          <a:xfrm>
            <a:off x="503400" y="0"/>
            <a:ext cx="8120175" cy="1309250"/>
          </a:xfrm>
          <a:prstGeom prst="rect">
            <a:avLst/>
          </a:prstGeom>
          <a:noFill/>
          <a:ln>
            <a:noFill/>
          </a:ln>
        </p:spPr>
      </p:pic>
      <p:pic>
        <p:nvPicPr>
          <p:cNvPr id="757" name="Google Shape;757;p91"/>
          <p:cNvPicPr preferRelativeResize="0"/>
          <p:nvPr/>
        </p:nvPicPr>
        <p:blipFill rotWithShape="1">
          <a:blip r:embed="rId4">
            <a:alphaModFix/>
          </a:blip>
          <a:srcRect b="0" l="0" r="0" t="0"/>
          <a:stretch/>
        </p:blipFill>
        <p:spPr>
          <a:xfrm>
            <a:off x="315750" y="1363000"/>
            <a:ext cx="8428201" cy="2004675"/>
          </a:xfrm>
          <a:prstGeom prst="rect">
            <a:avLst/>
          </a:prstGeom>
          <a:noFill/>
          <a:ln>
            <a:noFill/>
          </a:ln>
        </p:spPr>
      </p:pic>
      <p:pic>
        <p:nvPicPr>
          <p:cNvPr id="758" name="Google Shape;758;p91"/>
          <p:cNvPicPr preferRelativeResize="0"/>
          <p:nvPr/>
        </p:nvPicPr>
        <p:blipFill rotWithShape="1">
          <a:blip r:embed="rId5">
            <a:alphaModFix/>
          </a:blip>
          <a:srcRect b="0" l="0" r="0" t="0"/>
          <a:stretch/>
        </p:blipFill>
        <p:spPr>
          <a:xfrm>
            <a:off x="425175" y="3520075"/>
            <a:ext cx="8428198" cy="1592400"/>
          </a:xfrm>
          <a:prstGeom prst="rect">
            <a:avLst/>
          </a:prstGeom>
          <a:noFill/>
          <a:ln>
            <a:noFill/>
          </a:ln>
        </p:spPr>
      </p:pic>
      <p:sp>
        <p:nvSpPr>
          <p:cNvPr id="759" name="Google Shape;759;p91"/>
          <p:cNvSpPr txBox="1"/>
          <p:nvPr/>
        </p:nvSpPr>
        <p:spPr>
          <a:xfrm>
            <a:off x="7974550" y="2099900"/>
            <a:ext cx="1219200" cy="7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Multiplication of (1-c</a:t>
            </a:r>
            <a:r>
              <a:rPr b="0" baseline="-25000" i="0" lang="en" sz="1200" u="none" cap="none" strike="noStrike">
                <a:solidFill>
                  <a:schemeClr val="dk2"/>
                </a:solidFill>
                <a:latin typeface="Arial"/>
                <a:ea typeface="Arial"/>
                <a:cs typeface="Arial"/>
                <a:sym typeface="Arial"/>
              </a:rPr>
              <a:t>i,l</a:t>
            </a:r>
            <a:r>
              <a:rPr b="0" i="0" lang="en" sz="1200" u="none" cap="none" strike="noStrike">
                <a:solidFill>
                  <a:schemeClr val="dk2"/>
                </a:solidFill>
                <a:latin typeface="Arial"/>
                <a:ea typeface="Arial"/>
                <a:cs typeface="Arial"/>
                <a:sym typeface="Arial"/>
              </a:rPr>
              <a:t>)</a:t>
            </a:r>
            <a:endParaRPr b="0" i="0" sz="1200" u="none" cap="none" strike="noStrike">
              <a:solidFill>
                <a:schemeClr val="dk2"/>
              </a:solidFill>
              <a:latin typeface="Arial"/>
              <a:ea typeface="Arial"/>
              <a:cs typeface="Arial"/>
              <a:sym typeface="Arial"/>
            </a:endParaRPr>
          </a:p>
        </p:txBody>
      </p:sp>
      <p:cxnSp>
        <p:nvCxnSpPr>
          <p:cNvPr id="760" name="Google Shape;760;p91"/>
          <p:cNvCxnSpPr/>
          <p:nvPr/>
        </p:nvCxnSpPr>
        <p:spPr>
          <a:xfrm flipH="1" rot="10800000">
            <a:off x="7501750" y="2678600"/>
            <a:ext cx="936000" cy="1121700"/>
          </a:xfrm>
          <a:prstGeom prst="straightConnector1">
            <a:avLst/>
          </a:prstGeom>
          <a:noFill/>
          <a:ln cap="flat" cmpd="sng" w="9525">
            <a:solidFill>
              <a:schemeClr val="dk2"/>
            </a:solidFill>
            <a:prstDash val="solid"/>
            <a:round/>
            <a:headEnd len="sm" w="sm" type="none"/>
            <a:tailEnd len="med" w="med" type="triangle"/>
          </a:ln>
        </p:spPr>
      </p:cxnSp>
      <p:sp>
        <p:nvSpPr>
          <p:cNvPr id="761" name="Google Shape;761;p91"/>
          <p:cNvSpPr txBox="1"/>
          <p:nvPr/>
        </p:nvSpPr>
        <p:spPr>
          <a:xfrm>
            <a:off x="5798125" y="5228525"/>
            <a:ext cx="4896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⅔ * ⅔ * 1*1 =4/9</a:t>
            </a:r>
            <a:endParaRPr b="0" i="0" sz="1800" u="none" cap="none" strike="noStrike">
              <a:solidFill>
                <a:schemeClr val="dk2"/>
              </a:solidFill>
              <a:latin typeface="Arial"/>
              <a:ea typeface="Arial"/>
              <a:cs typeface="Arial"/>
              <a:sym typeface="Arial"/>
            </a:endParaRPr>
          </a:p>
        </p:txBody>
      </p:sp>
      <p:cxnSp>
        <p:nvCxnSpPr>
          <p:cNvPr id="762" name="Google Shape;762;p91"/>
          <p:cNvCxnSpPr/>
          <p:nvPr/>
        </p:nvCxnSpPr>
        <p:spPr>
          <a:xfrm>
            <a:off x="7481450" y="4973475"/>
            <a:ext cx="51000" cy="289200"/>
          </a:xfrm>
          <a:prstGeom prst="straightConnector1">
            <a:avLst/>
          </a:prstGeom>
          <a:noFill/>
          <a:ln cap="flat" cmpd="sng" w="9525">
            <a:solidFill>
              <a:schemeClr val="dk2"/>
            </a:solidFill>
            <a:prstDash val="solid"/>
            <a:round/>
            <a:headEnd len="sm" w="sm" type="none"/>
            <a:tailEnd len="med" w="med" type="triangle"/>
          </a:ln>
        </p:spPr>
      </p:cxnSp>
      <p:sp>
        <p:nvSpPr>
          <p:cNvPr id="763" name="Google Shape;763;p91"/>
          <p:cNvSpPr txBox="1"/>
          <p:nvPr/>
        </p:nvSpPr>
        <p:spPr>
          <a:xfrm>
            <a:off x="35175" y="969050"/>
            <a:ext cx="1513500" cy="34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0000"/>
                </a:solidFill>
                <a:latin typeface="Arial"/>
                <a:ea typeface="Arial"/>
                <a:cs typeface="Arial"/>
                <a:sym typeface="Arial"/>
              </a:rPr>
              <a:t>Degree of membership of document Dj in the fuzzy set associated to index term Ki</a:t>
            </a:r>
            <a:endParaRPr b="0" i="0" sz="900" u="none" cap="none" strike="noStrike">
              <a:solidFill>
                <a:srgbClr val="FF0000"/>
              </a:solidFill>
              <a:latin typeface="Arial"/>
              <a:ea typeface="Arial"/>
              <a:cs typeface="Arial"/>
              <a:sym typeface="Arial"/>
            </a:endParaRPr>
          </a:p>
        </p:txBody>
      </p:sp>
      <p:sp>
        <p:nvSpPr>
          <p:cNvPr id="764" name="Google Shape;764;p91"/>
          <p:cNvSpPr txBox="1"/>
          <p:nvPr/>
        </p:nvSpPr>
        <p:spPr>
          <a:xfrm>
            <a:off x="382575" y="68325"/>
            <a:ext cx="8513400" cy="28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The correlation matrix c can be used to define fuzzy set associated to each index term Ki. In this fuzzy set , the document Dj has a degree of membership </a:t>
            </a:r>
            <a:endParaRPr b="0" i="0" sz="1200" u="none" cap="none" strike="noStrike">
              <a:solidFill>
                <a:srgbClr val="FF0000"/>
              </a:solidFill>
              <a:latin typeface="Arial"/>
              <a:ea typeface="Arial"/>
              <a:cs typeface="Arial"/>
              <a:sym typeface="Arial"/>
            </a:endParaRPr>
          </a:p>
        </p:txBody>
      </p:sp>
      <p:cxnSp>
        <p:nvCxnSpPr>
          <p:cNvPr id="765" name="Google Shape;765;p91"/>
          <p:cNvCxnSpPr/>
          <p:nvPr/>
        </p:nvCxnSpPr>
        <p:spPr>
          <a:xfrm flipH="1">
            <a:off x="190550" y="885100"/>
            <a:ext cx="404400" cy="1494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92"/>
          <p:cNvPicPr preferRelativeResize="0"/>
          <p:nvPr/>
        </p:nvPicPr>
        <p:blipFill rotWithShape="1">
          <a:blip r:embed="rId3">
            <a:alphaModFix/>
          </a:blip>
          <a:srcRect b="0" l="0" r="0" t="0"/>
          <a:stretch/>
        </p:blipFill>
        <p:spPr>
          <a:xfrm>
            <a:off x="1536725" y="1513302"/>
            <a:ext cx="5305425" cy="2815975"/>
          </a:xfrm>
          <a:prstGeom prst="rect">
            <a:avLst/>
          </a:prstGeom>
          <a:noFill/>
          <a:ln>
            <a:noFill/>
          </a:ln>
        </p:spPr>
      </p:pic>
      <p:pic>
        <p:nvPicPr>
          <p:cNvPr id="771" name="Google Shape;771;p92"/>
          <p:cNvPicPr preferRelativeResize="0"/>
          <p:nvPr/>
        </p:nvPicPr>
        <p:blipFill rotWithShape="1">
          <a:blip r:embed="rId4">
            <a:alphaModFix/>
          </a:blip>
          <a:srcRect b="0" l="0" r="0" t="0"/>
          <a:stretch/>
        </p:blipFill>
        <p:spPr>
          <a:xfrm>
            <a:off x="693830" y="117013"/>
            <a:ext cx="6991226" cy="12287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93"/>
          <p:cNvPicPr preferRelativeResize="0"/>
          <p:nvPr/>
        </p:nvPicPr>
        <p:blipFill rotWithShape="1">
          <a:blip r:embed="rId3">
            <a:alphaModFix/>
          </a:blip>
          <a:srcRect b="0" l="0" r="0" t="0"/>
          <a:stretch/>
        </p:blipFill>
        <p:spPr>
          <a:xfrm>
            <a:off x="664750" y="1495975"/>
            <a:ext cx="7949051" cy="1931200"/>
          </a:xfrm>
          <a:prstGeom prst="rect">
            <a:avLst/>
          </a:prstGeom>
          <a:noFill/>
          <a:ln>
            <a:noFill/>
          </a:ln>
        </p:spPr>
      </p:pic>
      <p:pic>
        <p:nvPicPr>
          <p:cNvPr id="777" name="Google Shape;777;p93"/>
          <p:cNvPicPr preferRelativeResize="0"/>
          <p:nvPr/>
        </p:nvPicPr>
        <p:blipFill rotWithShape="1">
          <a:blip r:embed="rId4">
            <a:alphaModFix/>
          </a:blip>
          <a:srcRect b="0" l="0" r="0" t="0"/>
          <a:stretch/>
        </p:blipFill>
        <p:spPr>
          <a:xfrm>
            <a:off x="425175" y="3520075"/>
            <a:ext cx="8428198" cy="1592400"/>
          </a:xfrm>
          <a:prstGeom prst="rect">
            <a:avLst/>
          </a:prstGeom>
          <a:noFill/>
          <a:ln>
            <a:noFill/>
          </a:ln>
        </p:spPr>
      </p:pic>
      <p:pic>
        <p:nvPicPr>
          <p:cNvPr id="778" name="Google Shape;778;p93"/>
          <p:cNvPicPr preferRelativeResize="0"/>
          <p:nvPr/>
        </p:nvPicPr>
        <p:blipFill rotWithShape="1">
          <a:blip r:embed="rId5">
            <a:alphaModFix/>
          </a:blip>
          <a:srcRect b="0" l="0" r="0" t="0"/>
          <a:stretch/>
        </p:blipFill>
        <p:spPr>
          <a:xfrm>
            <a:off x="1679150" y="0"/>
            <a:ext cx="6654075" cy="1130725"/>
          </a:xfrm>
          <a:prstGeom prst="rect">
            <a:avLst/>
          </a:prstGeom>
          <a:noFill/>
          <a:ln>
            <a:noFill/>
          </a:ln>
        </p:spPr>
      </p:pic>
      <p:pic>
        <p:nvPicPr>
          <p:cNvPr id="779" name="Google Shape;779;p93"/>
          <p:cNvPicPr preferRelativeResize="0"/>
          <p:nvPr/>
        </p:nvPicPr>
        <p:blipFill rotWithShape="1">
          <a:blip r:embed="rId6">
            <a:alphaModFix/>
          </a:blip>
          <a:srcRect b="0" l="0" r="0" t="0"/>
          <a:stretch/>
        </p:blipFill>
        <p:spPr>
          <a:xfrm>
            <a:off x="1328725" y="1275250"/>
            <a:ext cx="7444975" cy="480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